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8" r:id="rId2"/>
    <p:sldId id="312" r:id="rId3"/>
    <p:sldId id="259" r:id="rId4"/>
    <p:sldId id="257" r:id="rId5"/>
    <p:sldId id="269" r:id="rId6"/>
    <p:sldId id="260" r:id="rId7"/>
    <p:sldId id="261" r:id="rId8"/>
    <p:sldId id="262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274" r:id="rId20"/>
    <p:sldId id="275" r:id="rId21"/>
    <p:sldId id="31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11" r:id="rId51"/>
    <p:sldId id="304" r:id="rId52"/>
    <p:sldId id="305" r:id="rId53"/>
    <p:sldId id="306" r:id="rId54"/>
    <p:sldId id="307" r:id="rId55"/>
    <p:sldId id="313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F3D33-F746-4CA7-B31C-178416D56A27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AAC7A-7FCB-4F15-BFE4-CB1BE5E02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30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4A850B-C9C8-453A-8CA1-AA610B09F7F8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4C906D5-2AD1-4957-9DD2-56BC1D46EB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Иллюстрированный словарь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Устаревшие слова в сказках А.С.Пушкина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ocuments\Для сказки\приданое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862" y="476672"/>
            <a:ext cx="547260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564904"/>
            <a:ext cx="4059936" cy="20162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/>
              <a:t>Ей в </a:t>
            </a:r>
            <a:r>
              <a:rPr lang="ru-RU" sz="3300" u="sng" dirty="0" smtClean="0">
                <a:solidFill>
                  <a:schemeClr val="accent3">
                    <a:lumMod val="75000"/>
                  </a:schemeClr>
                </a:solidFill>
              </a:rPr>
              <a:t>приданое</a:t>
            </a:r>
            <a:r>
              <a:rPr lang="ru-RU" sz="3300" dirty="0" smtClean="0"/>
              <a:t> дано</a:t>
            </a:r>
          </a:p>
          <a:p>
            <a:pPr>
              <a:buNone/>
            </a:pPr>
            <a:r>
              <a:rPr lang="ru-RU" sz="3300" dirty="0" smtClean="0"/>
              <a:t>Было зеркальце одно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4941168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Приданое </a:t>
            </a:r>
            <a:r>
              <a:rPr lang="ru-RU" sz="2800" i="1" dirty="0" smtClean="0"/>
              <a:t>-  то, что даётся невесте родителями при её вступлении в брак.</a:t>
            </a:r>
            <a:endParaRPr lang="ru-RU" sz="28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5976664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3300" dirty="0" smtClean="0"/>
              <a:t>И царица хохотать,</a:t>
            </a:r>
          </a:p>
          <a:p>
            <a:pPr>
              <a:buNone/>
            </a:pPr>
            <a:r>
              <a:rPr lang="ru-RU" sz="3300" dirty="0" smtClean="0"/>
              <a:t>И плечами пожимать,</a:t>
            </a:r>
          </a:p>
          <a:p>
            <a:pPr>
              <a:buNone/>
            </a:pPr>
            <a:r>
              <a:rPr lang="ru-RU" sz="3300" dirty="0" smtClean="0"/>
              <a:t>И подмигивать глазами,</a:t>
            </a:r>
          </a:p>
          <a:p>
            <a:pPr lvl="0">
              <a:buNone/>
            </a:pPr>
            <a:r>
              <a:rPr lang="ru-RU" sz="3300" dirty="0" smtClean="0"/>
              <a:t>И прищёлкивать </a:t>
            </a:r>
            <a:r>
              <a:rPr lang="ru-RU" sz="3300" u="sng" dirty="0" smtClean="0">
                <a:solidFill>
                  <a:schemeClr val="accent3">
                    <a:lumMod val="75000"/>
                  </a:schemeClr>
                </a:solidFill>
              </a:rPr>
              <a:t>перстами</a:t>
            </a:r>
            <a:r>
              <a:rPr lang="ru-RU" sz="3300" dirty="0" smtClean="0"/>
              <a:t>,</a:t>
            </a:r>
          </a:p>
          <a:p>
            <a:pPr>
              <a:buNone/>
            </a:pPr>
            <a:r>
              <a:rPr lang="ru-RU" sz="3300" dirty="0" smtClean="0"/>
              <a:t>И вертеться </a:t>
            </a:r>
            <a:r>
              <a:rPr lang="ru-RU" sz="3300" u="sng" dirty="0" smtClean="0">
                <a:solidFill>
                  <a:schemeClr val="accent3">
                    <a:lumMod val="75000"/>
                  </a:schemeClr>
                </a:solidFill>
              </a:rPr>
              <a:t>подбочась</a:t>
            </a:r>
            <a:r>
              <a:rPr lang="ru-RU" sz="3300" dirty="0" smtClean="0"/>
              <a:t>.</a:t>
            </a:r>
          </a:p>
          <a:p>
            <a:pPr>
              <a:buNone/>
            </a:pPr>
            <a:r>
              <a:rPr lang="ru-RU" sz="3300" dirty="0" smtClean="0"/>
              <a:t>Гордо в зеркальце глядясь.</a:t>
            </a:r>
          </a:p>
          <a:p>
            <a:pPr>
              <a:buNone/>
            </a:pPr>
            <a:r>
              <a:rPr lang="ru-RU" sz="33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3300" i="1" u="sng" dirty="0" smtClean="0">
                <a:solidFill>
                  <a:schemeClr val="accent3">
                    <a:lumMod val="75000"/>
                  </a:schemeClr>
                </a:solidFill>
              </a:rPr>
              <a:t>Персты</a:t>
            </a:r>
            <a:r>
              <a:rPr lang="ru-RU" sz="33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300" i="1" dirty="0" smtClean="0"/>
              <a:t>– пальцы; </a:t>
            </a:r>
            <a:r>
              <a:rPr lang="ru-RU" sz="3300" i="1" u="sng" dirty="0" smtClean="0">
                <a:solidFill>
                  <a:schemeClr val="accent3">
                    <a:lumMod val="75000"/>
                  </a:schemeClr>
                </a:solidFill>
              </a:rPr>
              <a:t>подбочась </a:t>
            </a:r>
            <a:r>
              <a:rPr lang="ru-RU" sz="3300" i="1" dirty="0" smtClean="0"/>
              <a:t>- выпрямившись, упираться руками в бока.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C:\Users\User\Documents\Для сказки\перст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596" y="548680"/>
            <a:ext cx="397834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дбочас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385765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cuments\Для сказки\04d1fdff776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48680"/>
            <a:ext cx="5076088" cy="380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sz="3600" dirty="0" smtClean="0"/>
              <a:t>Но царевна молодая,</a:t>
            </a:r>
          </a:p>
          <a:p>
            <a:pPr lvl="0">
              <a:buNone/>
            </a:pPr>
            <a:r>
              <a:rPr lang="ru-RU" sz="3600" u="sng" dirty="0" smtClean="0">
                <a:solidFill>
                  <a:schemeClr val="accent3">
                    <a:lumMod val="75000"/>
                  </a:schemeClr>
                </a:solidFill>
              </a:rPr>
              <a:t>Тихомолком</a:t>
            </a:r>
            <a:r>
              <a:rPr lang="ru-RU" sz="3600" dirty="0" smtClean="0"/>
              <a:t> расцветая,</a:t>
            </a:r>
          </a:p>
          <a:p>
            <a:pPr>
              <a:buNone/>
            </a:pPr>
            <a:r>
              <a:rPr lang="ru-RU" sz="3600" dirty="0" smtClean="0"/>
              <a:t>Между тем росла, росла,</a:t>
            </a:r>
          </a:p>
          <a:p>
            <a:pPr>
              <a:buNone/>
            </a:pPr>
            <a:r>
              <a:rPr lang="ru-RU" sz="3600" dirty="0" smtClean="0"/>
              <a:t>Поднялась  - и расцвела.</a:t>
            </a:r>
          </a:p>
          <a:p>
            <a:pPr lvl="0">
              <a:buNone/>
            </a:pPr>
            <a:endParaRPr lang="ru-RU" sz="36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i="1" u="sng" dirty="0" smtClean="0">
                <a:solidFill>
                  <a:schemeClr val="accent3">
                    <a:lumMod val="75000"/>
                  </a:schemeClr>
                </a:solidFill>
              </a:rPr>
              <a:t>Тихомолком</a:t>
            </a:r>
            <a:r>
              <a:rPr lang="ru-RU" sz="3600" i="1" dirty="0" smtClean="0"/>
              <a:t> - совсем тихо, незаметно; втихомолку</a:t>
            </a:r>
            <a:endParaRPr lang="ru-RU" sz="36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cuments\Для сказки\девич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48679"/>
            <a:ext cx="5077798" cy="432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10680"/>
            <a:ext cx="4059936" cy="35584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На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девичник </a:t>
            </a:r>
            <a:r>
              <a:rPr lang="ru-RU" sz="2800" dirty="0" smtClean="0"/>
              <a:t>собираясь</a:t>
            </a:r>
          </a:p>
          <a:p>
            <a:pPr>
              <a:buNone/>
            </a:pPr>
            <a:r>
              <a:rPr lang="ru-RU" sz="2800" dirty="0" smtClean="0"/>
              <a:t>Вот царица, наряжаясь,</a:t>
            </a:r>
          </a:p>
          <a:p>
            <a:pPr>
              <a:buNone/>
            </a:pPr>
            <a:r>
              <a:rPr lang="ru-RU" sz="2800" dirty="0" smtClean="0"/>
              <a:t>Перед зеркальцем своим,</a:t>
            </a:r>
          </a:p>
          <a:p>
            <a:pPr>
              <a:buNone/>
            </a:pPr>
            <a:r>
              <a:rPr lang="ru-RU" sz="2800" dirty="0" err="1" smtClean="0"/>
              <a:t>Перемолвилася</a:t>
            </a:r>
            <a:r>
              <a:rPr lang="ru-RU" sz="2800" dirty="0" smtClean="0"/>
              <a:t> с ним.</a:t>
            </a:r>
          </a:p>
          <a:p>
            <a:pPr lvl="0">
              <a:buNone/>
            </a:pPr>
            <a:endParaRPr lang="ru-RU" sz="3000" dirty="0" smtClean="0"/>
          </a:p>
          <a:p>
            <a:pPr lvl="0">
              <a:buNone/>
            </a:pPr>
            <a:endParaRPr lang="ru-RU" sz="30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869160"/>
            <a:ext cx="68407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Девичник </a:t>
            </a:r>
            <a:r>
              <a:rPr lang="ru-RU" sz="2800" i="1" dirty="0" smtClean="0"/>
              <a:t>- в русском свадебном обряде: прощальная вечеринка с подругами в доме невесты накануне свадьбы.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cuments\Для сказки\брюхат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620688"/>
            <a:ext cx="4929222" cy="369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140968"/>
            <a:ext cx="4680520" cy="309904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Мать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брюхатая</a:t>
            </a:r>
            <a:r>
              <a:rPr lang="ru-RU" sz="2800" dirty="0" smtClean="0"/>
              <a:t> сидела</a:t>
            </a:r>
          </a:p>
          <a:p>
            <a:pPr>
              <a:buNone/>
            </a:pPr>
            <a:r>
              <a:rPr lang="ru-RU" sz="2800" dirty="0" smtClean="0"/>
              <a:t>Да на снег лишь и глядела!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endParaRPr lang="ru-RU" sz="2800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Брюхатая </a:t>
            </a:r>
            <a:r>
              <a:rPr lang="ru-RU" sz="2800" i="1" dirty="0" smtClean="0"/>
              <a:t>– беременная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330824" cy="511527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dirty="0" smtClean="0"/>
              <a:t>Позвала к себе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чернавку</a:t>
            </a:r>
          </a:p>
          <a:p>
            <a:pPr>
              <a:buNone/>
            </a:pPr>
            <a:r>
              <a:rPr lang="ru-RU" sz="2800" dirty="0" smtClean="0"/>
              <a:t> И наказывает ей,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Сенной девушке </a:t>
            </a:r>
            <a:r>
              <a:rPr lang="ru-RU" sz="2800" dirty="0" smtClean="0"/>
              <a:t>своей.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Чернавка </a:t>
            </a:r>
            <a:r>
              <a:rPr lang="ru-RU" sz="2800" i="1" dirty="0" smtClean="0"/>
              <a:t>- служанка, прислужница (обычно в барском доме); </a:t>
            </a: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сенная девушка </a:t>
            </a:r>
            <a:r>
              <a:rPr lang="ru-RU" sz="2800" i="1" dirty="0" smtClean="0"/>
              <a:t>-  дворовая (крепостная) девушка, находившаяся в услужении господ.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sz="2800" dirty="0"/>
          </a:p>
        </p:txBody>
      </p:sp>
      <p:pic>
        <p:nvPicPr>
          <p:cNvPr id="24578" name="Picture 2" descr="C:\Users\User\Documents\Для сказки\сенная денвуш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52"/>
            <a:ext cx="279443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User\Documents\Для сказки\чернавк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9" y="3786190"/>
            <a:ext cx="3712651" cy="280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56992"/>
            <a:ext cx="4059936" cy="2739008"/>
          </a:xfrm>
        </p:spPr>
        <p:txBody>
          <a:bodyPr/>
          <a:lstStyle/>
          <a:p>
            <a:pPr lvl="0"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Весть</a:t>
            </a:r>
            <a:r>
              <a:rPr lang="ru-RU" sz="2800" dirty="0" smtClean="0"/>
              <a:t> царевну в глушь лесную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 </a:t>
            </a: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Весть</a:t>
            </a:r>
            <a:r>
              <a:rPr lang="ru-RU" sz="2800" i="1" dirty="0" smtClean="0"/>
              <a:t> – увести</a:t>
            </a:r>
          </a:p>
          <a:p>
            <a:endParaRPr lang="ru-RU" dirty="0"/>
          </a:p>
        </p:txBody>
      </p:sp>
      <p:pic>
        <p:nvPicPr>
          <p:cNvPr id="27650" name="Picture 2" descr="C:\Users\User\Documents\Для сказки\глуш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288560" cy="571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cuments\Для сказки\взмолитьс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944" r="3775" b="16410"/>
          <a:stretch>
            <a:fillRect/>
          </a:stretch>
        </p:blipFill>
        <p:spPr bwMode="auto">
          <a:xfrm>
            <a:off x="3635896" y="908720"/>
            <a:ext cx="520511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4059936" cy="396044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dirty="0" smtClean="0"/>
              <a:t>И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взмолилась</a:t>
            </a:r>
            <a:r>
              <a:rPr lang="ru-RU" sz="2800" dirty="0" smtClean="0"/>
              <a:t>: «Жизнь моя!</a:t>
            </a:r>
          </a:p>
          <a:p>
            <a:pPr lvl="0">
              <a:buNone/>
            </a:pPr>
            <a:r>
              <a:rPr lang="ru-RU" sz="2800" dirty="0" smtClean="0"/>
              <a:t>В чём , скажи, виновна я?</a:t>
            </a:r>
          </a:p>
          <a:p>
            <a:pPr lvl="0">
              <a:buNone/>
            </a:pPr>
            <a:r>
              <a:rPr lang="ru-RU" sz="2800" dirty="0" smtClean="0"/>
              <a:t>Не губи меня, девица!</a:t>
            </a:r>
          </a:p>
          <a:p>
            <a:pPr lvl="0">
              <a:buNone/>
            </a:pPr>
            <a:r>
              <a:rPr lang="ru-RU" sz="2800" dirty="0" smtClean="0"/>
              <a:t>А как буду  я царица,</a:t>
            </a:r>
          </a:p>
          <a:p>
            <a:pPr lvl="0">
              <a:buNone/>
            </a:pPr>
            <a:r>
              <a:rPr lang="ru-RU" sz="2800" dirty="0" smtClean="0"/>
              <a:t>Я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пожалую</a:t>
            </a:r>
            <a:r>
              <a:rPr lang="ru-RU" sz="2800" dirty="0" smtClean="0"/>
              <a:t> тебя».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4581128"/>
            <a:ext cx="5328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Взмолиться </a:t>
            </a:r>
            <a:r>
              <a:rPr lang="ru-RU" sz="2800" i="1" dirty="0" smtClean="0"/>
              <a:t>- начать умолять, упрашивать.</a:t>
            </a:r>
            <a:r>
              <a:rPr lang="en-US" sz="2800" i="1" dirty="0" smtClean="0"/>
              <a:t> </a:t>
            </a:r>
            <a:endParaRPr lang="ru-RU" sz="2800" i="1" dirty="0" smtClean="0"/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Пожалую</a:t>
            </a:r>
            <a:r>
              <a:rPr lang="ru-RU" sz="2800" i="1" dirty="0" smtClean="0"/>
              <a:t> - награжу, одарю.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186808" cy="374712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Не кручинься</a:t>
            </a:r>
            <a:r>
              <a:rPr lang="ru-RU" sz="2800" dirty="0" smtClean="0"/>
              <a:t>, бог с тобой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Не кручинься </a:t>
            </a:r>
            <a:r>
              <a:rPr lang="ru-RU" sz="2800" i="1" dirty="0" smtClean="0"/>
              <a:t>- не грусти, не горюй, не тоскуй.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22" name="Picture 2" descr="C:\Users\User\Documents\Для сказки\кручинитьс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92696"/>
            <a:ext cx="4788715" cy="3591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4059936" cy="2306960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И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молва</a:t>
            </a:r>
            <a:r>
              <a:rPr lang="ru-RU" sz="2800" dirty="0" smtClean="0"/>
              <a:t> трезвонить стала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Молва</a:t>
            </a:r>
            <a:r>
              <a:rPr lang="ru-RU" sz="2800" i="1" dirty="0" smtClean="0"/>
              <a:t> - слухи, толки. </a:t>
            </a:r>
          </a:p>
          <a:p>
            <a:endParaRPr lang="ru-RU" dirty="0"/>
          </a:p>
        </p:txBody>
      </p:sp>
      <p:pic>
        <p:nvPicPr>
          <p:cNvPr id="31746" name="Picture 2" descr="C:\Users\User\Documents\Для сказки\молва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6672"/>
            <a:ext cx="5000660" cy="375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А.С.Пушкин. Сказка о мёртвой царевне и о семи богатырях.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24000"/>
            <a:ext cx="4193608" cy="457200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В сказке Пушкина мы встречаем довольно много народных и устаревших слов и выражений. Эти слова передают атмосферу старины, приближают литературную сказку к народной.</a:t>
            </a:r>
          </a:p>
          <a:p>
            <a:endParaRPr lang="ru-RU" dirty="0"/>
          </a:p>
        </p:txBody>
      </p:sp>
      <p:pic>
        <p:nvPicPr>
          <p:cNvPr id="1026" name="Picture 2" descr="C:\Users\User\Documents\Для сказки\mc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4706" y="1714488"/>
            <a:ext cx="4425011" cy="380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ocuments\Для сказки\тужи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942" b="15206"/>
          <a:stretch>
            <a:fillRect/>
          </a:stretch>
        </p:blipFill>
        <p:spPr bwMode="auto">
          <a:xfrm>
            <a:off x="3451746" y="620688"/>
            <a:ext cx="532939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68960"/>
            <a:ext cx="4059936" cy="3027040"/>
          </a:xfrm>
        </p:spPr>
        <p:txBody>
          <a:bodyPr/>
          <a:lstStyle/>
          <a:p>
            <a:pPr lvl="0"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Тужит </a:t>
            </a:r>
            <a:r>
              <a:rPr lang="ru-RU" sz="2800" dirty="0" smtClean="0"/>
              <a:t>бедный царь по ней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Тужить</a:t>
            </a:r>
            <a:r>
              <a:rPr lang="ru-RU" sz="2800" i="1" dirty="0" smtClean="0"/>
              <a:t> - горевать, печалиться.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ля сказки\терем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714908" cy="3635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59936" cy="54753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Но невеста молодая,</a:t>
            </a:r>
          </a:p>
          <a:p>
            <a:pPr>
              <a:buNone/>
            </a:pPr>
            <a:r>
              <a:rPr lang="ru-RU" sz="2800" dirty="0" smtClean="0"/>
              <a:t>До зари в лесу блуждая,</a:t>
            </a:r>
          </a:p>
          <a:p>
            <a:pPr>
              <a:buNone/>
            </a:pPr>
            <a:r>
              <a:rPr lang="ru-RU" sz="2800" dirty="0" smtClean="0"/>
              <a:t>Между тем все шла да шла</a:t>
            </a:r>
          </a:p>
          <a:p>
            <a:pPr>
              <a:buNone/>
            </a:pPr>
            <a:r>
              <a:rPr lang="ru-RU" sz="2800" dirty="0" smtClean="0"/>
              <a:t>И на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терем</a:t>
            </a:r>
            <a:r>
              <a:rPr lang="ru-RU" sz="2800" dirty="0" smtClean="0"/>
              <a:t> набрела.</a:t>
            </a:r>
            <a:endParaRPr lang="en-US" sz="28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4149080"/>
            <a:ext cx="597666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Терем </a:t>
            </a:r>
            <a:r>
              <a:rPr lang="ru-RU" sz="2800" i="1" dirty="0" smtClean="0"/>
              <a:t>- в Древней Руси: высокий богатый дом с покатой крышей, с надворными постройками; жилое помещение в верхней части такого дома.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474840" cy="3675112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/>
              <a:t>Печь с лежанкой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изразцовой</a:t>
            </a:r>
          </a:p>
          <a:p>
            <a:pPr lvl="0"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Изразцовая </a:t>
            </a:r>
            <a:r>
              <a:rPr lang="ru-RU" sz="2800" i="1" dirty="0" smtClean="0"/>
              <a:t>- облицованная керамической плиткой </a:t>
            </a:r>
          </a:p>
          <a:p>
            <a:endParaRPr lang="ru-RU" dirty="0"/>
          </a:p>
        </p:txBody>
      </p:sp>
      <p:pic>
        <p:nvPicPr>
          <p:cNvPr id="33794" name="Picture 2" descr="C:\Users\User\Documents\Для сказки\израсцов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847703" cy="576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ocuments\Для сказки\подворье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20688"/>
            <a:ext cx="5723590" cy="398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3284984"/>
            <a:ext cx="3495902" cy="278719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В ворота вошла она </a:t>
            </a:r>
          </a:p>
          <a:p>
            <a:pPr lvl="0">
              <a:buNone/>
            </a:pPr>
            <a:r>
              <a:rPr lang="ru-RU" sz="2800" dirty="0" smtClean="0"/>
              <a:t>На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подворье </a:t>
            </a:r>
            <a:r>
              <a:rPr lang="ru-RU" sz="2800" dirty="0" smtClean="0"/>
              <a:t>тишина</a:t>
            </a:r>
          </a:p>
          <a:p>
            <a:pPr lvl="0"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5013176"/>
            <a:ext cx="59766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Подворье </a:t>
            </a:r>
            <a:r>
              <a:rPr lang="ru-RU" sz="2800" i="1" dirty="0" smtClean="0"/>
              <a:t>- дом с принадлежащими ему постройками.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Для сказки\горн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5617151" cy="367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2060848"/>
            <a:ext cx="4059936" cy="316835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2800" dirty="0" smtClean="0"/>
              <a:t>Дверь тихонько отворилась,</a:t>
            </a:r>
          </a:p>
          <a:p>
            <a:pPr>
              <a:buNone/>
            </a:pPr>
            <a:r>
              <a:rPr lang="ru-RU" sz="2800" dirty="0" smtClean="0"/>
              <a:t>И царевна очутилась</a:t>
            </a:r>
          </a:p>
          <a:p>
            <a:pPr lvl="0">
              <a:buNone/>
            </a:pPr>
            <a:r>
              <a:rPr lang="ru-RU" sz="2800" dirty="0" smtClean="0"/>
              <a:t>В светлой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горнице</a:t>
            </a:r>
          </a:p>
          <a:p>
            <a:pPr lvl="0">
              <a:buNone/>
            </a:pPr>
            <a:endParaRPr lang="ru-RU" sz="36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365104"/>
            <a:ext cx="55446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Горница</a:t>
            </a:r>
            <a:r>
              <a:rPr lang="ru-RU" sz="2800" i="1" dirty="0" smtClean="0">
                <a:cs typeface="Times New Roman" pitchFamily="18" charset="0"/>
              </a:rPr>
              <a:t> – </a:t>
            </a:r>
            <a:endParaRPr lang="en-US" sz="2800" i="1" dirty="0" smtClean="0"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en-US" sz="2800" i="1" dirty="0" smtClean="0">
                <a:cs typeface="Times New Roman" pitchFamily="18" charset="0"/>
              </a:rPr>
              <a:t>1.   </a:t>
            </a:r>
            <a:r>
              <a:rPr lang="ru-RU" sz="2800" i="1" dirty="0" smtClean="0">
                <a:cs typeface="Times New Roman" pitchFamily="18" charset="0"/>
              </a:rPr>
              <a:t>Комната  в верхнем этаже  </a:t>
            </a:r>
            <a:endParaRPr lang="en-US" sz="2800" i="1" dirty="0" smtClean="0">
              <a:cs typeface="Times New Roman" pitchFamily="18" charset="0"/>
            </a:endParaRPr>
          </a:p>
          <a:p>
            <a:pPr marL="742950" indent="-742950">
              <a:buNone/>
            </a:pPr>
            <a:r>
              <a:rPr lang="ru-RU" sz="2800" i="1" dirty="0" smtClean="0">
                <a:cs typeface="Times New Roman" pitchFamily="18" charset="0"/>
              </a:rPr>
              <a:t>2.</a:t>
            </a:r>
            <a:r>
              <a:rPr lang="en-US" sz="2800" i="1" dirty="0" smtClean="0">
                <a:cs typeface="Times New Roman" pitchFamily="18" charset="0"/>
              </a:rPr>
              <a:t>  </a:t>
            </a:r>
            <a:r>
              <a:rPr lang="ru-RU" sz="2800" i="1" dirty="0" smtClean="0">
                <a:cs typeface="Times New Roman" pitchFamily="18" charset="0"/>
              </a:rPr>
              <a:t> Чистая половина крестьянской избы </a:t>
            </a:r>
          </a:p>
          <a:p>
            <a:endParaRPr lang="ru-RU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cuments\Для сказки\полат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981" y="476672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полати</a:t>
            </a: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взобралась</a:t>
            </a:r>
            <a:endParaRPr lang="ru-RU" sz="3200" dirty="0" smtClean="0"/>
          </a:p>
          <a:p>
            <a:pPr lvl="0"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000" i="1" dirty="0" smtClean="0"/>
              <a:t> </a:t>
            </a:r>
            <a:r>
              <a:rPr lang="ru-RU" sz="3000" i="1" u="sng" dirty="0" smtClean="0">
                <a:solidFill>
                  <a:schemeClr val="accent3">
                    <a:lumMod val="75000"/>
                  </a:schemeClr>
                </a:solidFill>
              </a:rPr>
              <a:t>Полати</a:t>
            </a:r>
            <a:r>
              <a:rPr lang="ru-RU" sz="3000" i="1" dirty="0" smtClean="0"/>
              <a:t> - настил из досок для спанья, устраиваемый в избе под потолком между стеной и печью. </a:t>
            </a:r>
          </a:p>
          <a:p>
            <a:pPr>
              <a:buNone/>
            </a:pPr>
            <a:r>
              <a:rPr lang="ru-RU" sz="3000" i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Для сказки\молвить, старший молвил..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571" y="404664"/>
            <a:ext cx="505114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Старший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молвил: </a:t>
            </a:r>
            <a:r>
              <a:rPr lang="ru-RU" sz="2800" dirty="0" smtClean="0"/>
              <a:t>«Что за диво!</a:t>
            </a:r>
          </a:p>
          <a:p>
            <a:pPr>
              <a:buNone/>
            </a:pPr>
            <a:r>
              <a:rPr lang="ru-RU" sz="2800" dirty="0" smtClean="0"/>
              <a:t>Все так чисто и красиво.</a:t>
            </a:r>
          </a:p>
          <a:p>
            <a:pPr>
              <a:buNone/>
            </a:pPr>
            <a:r>
              <a:rPr lang="ru-RU" sz="2800" dirty="0" smtClean="0"/>
              <a:t>Кто-то терем прибирал</a:t>
            </a:r>
          </a:p>
          <a:p>
            <a:pPr>
              <a:buNone/>
            </a:pPr>
            <a:r>
              <a:rPr lang="ru-RU" sz="2800" dirty="0" smtClean="0"/>
              <a:t>Да хозяев поджидал…</a:t>
            </a:r>
          </a:p>
          <a:p>
            <a:pPr>
              <a:buNone/>
            </a:pPr>
            <a:endParaRPr lang="ru-RU" sz="36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86916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i="1" u="sng" dirty="0" smtClean="0">
                <a:solidFill>
                  <a:schemeClr val="accent3">
                    <a:lumMod val="75000"/>
                  </a:schemeClr>
                </a:solidFill>
              </a:rPr>
              <a:t>Молвить</a:t>
            </a:r>
            <a:r>
              <a:rPr lang="ru-RU" sz="3200" i="1" dirty="0" smtClean="0"/>
              <a:t> – сказать, говорить, произносить.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Коль</a:t>
            </a:r>
            <a:r>
              <a:rPr lang="ru-RU" sz="2800" dirty="0" smtClean="0"/>
              <a:t> ты старый человек,</a:t>
            </a:r>
          </a:p>
          <a:p>
            <a:pPr>
              <a:buNone/>
            </a:pPr>
            <a:r>
              <a:rPr lang="ru-RU" sz="2800" dirty="0" smtClean="0"/>
              <a:t>Дядей будешь нам навек.</a:t>
            </a:r>
          </a:p>
          <a:p>
            <a:pPr>
              <a:buNone/>
            </a:pPr>
            <a:endParaRPr lang="ru-RU" sz="3300" dirty="0" smtClean="0"/>
          </a:p>
          <a:p>
            <a:pPr lvl="0">
              <a:buNone/>
            </a:pPr>
            <a:endParaRPr lang="ru-RU" sz="3300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099" name="Picture 3" descr="C:\Users\User\Documents\Для сказки\6cd2ff0dd084702c888118fa5b7a81b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583" y="404664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3849" y="4797152"/>
            <a:ext cx="55446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Коль (коли) </a:t>
            </a:r>
            <a:r>
              <a:rPr lang="ru-RU" sz="2800" i="1" dirty="0" smtClean="0"/>
              <a:t>– (союз условный),  если, как только, поскольку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Коли парень ты румяный, </a:t>
            </a:r>
          </a:p>
          <a:p>
            <a:pPr lvl="0">
              <a:buNone/>
            </a:pPr>
            <a:r>
              <a:rPr lang="ru-RU" sz="2800" dirty="0" smtClean="0"/>
              <a:t>Братец будешь нам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названый</a:t>
            </a:r>
          </a:p>
          <a:p>
            <a:pPr lvl="0">
              <a:buNone/>
            </a:pPr>
            <a:endParaRPr lang="ru-RU" sz="4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Названый</a:t>
            </a:r>
            <a:r>
              <a:rPr lang="ru-RU" sz="2800" i="1" dirty="0" smtClean="0"/>
              <a:t> - неродной, приёмный. </a:t>
            </a:r>
          </a:p>
          <a:p>
            <a:endParaRPr lang="ru-RU" dirty="0"/>
          </a:p>
        </p:txBody>
      </p:sp>
      <p:pic>
        <p:nvPicPr>
          <p:cNvPr id="5122" name="Picture 2" descr="C:\Users\User\Documents\Для сказки\mc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6672"/>
            <a:ext cx="514645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548680"/>
            <a:ext cx="4781480" cy="358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Коль старушка, будь нам мать,</a:t>
            </a:r>
          </a:p>
          <a:p>
            <a:pPr lvl="0">
              <a:buNone/>
            </a:pPr>
            <a:r>
              <a:rPr lang="ru-RU" sz="3200" dirty="0" smtClean="0"/>
              <a:t>Так и станем </a:t>
            </a: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</a:rPr>
              <a:t>величать</a:t>
            </a:r>
          </a:p>
          <a:p>
            <a:pPr lvl="0">
              <a:buNone/>
            </a:pPr>
            <a:endParaRPr lang="ru-RU" sz="32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dirty="0" smtClean="0"/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4581128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Величать</a:t>
            </a:r>
            <a:r>
              <a:rPr lang="ru-RU" sz="2800" i="1" dirty="0" smtClean="0"/>
              <a:t> - называть кого-либо почтительно, выражая уважение.</a:t>
            </a:r>
            <a:endParaRPr lang="ru-RU" sz="28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ig_9gldvzdnvyh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285019" cy="343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4008" y="476672"/>
            <a:ext cx="4499992" cy="583264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Архаизмы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– это устаревшие слова, вытесненные или замененные современными синонимами.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Например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: чело - лоб, перст - палец, уста - губы и т.д.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Историзмы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– это устаревшие слова, которые обозначают предметы (явления) исчезнувшие из нашей жизни.  Например: вече, ендова, онучи и т.д.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Вмиг по речи те </a:t>
            </a:r>
            <a:r>
              <a:rPr lang="ru-RU" sz="2800" u="sng" dirty="0" err="1" smtClean="0">
                <a:solidFill>
                  <a:schemeClr val="accent3">
                    <a:lumMod val="75000"/>
                  </a:schemeClr>
                </a:solidFill>
              </a:rPr>
              <a:t>спознали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2800" dirty="0" smtClean="0"/>
              <a:t>Что царевну принимали.</a:t>
            </a:r>
          </a:p>
          <a:p>
            <a:pPr lvl="0"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i="1" u="sng" dirty="0" err="1" smtClean="0">
                <a:solidFill>
                  <a:schemeClr val="accent3">
                    <a:lumMod val="75000"/>
                  </a:schemeClr>
                </a:solidFill>
              </a:rPr>
              <a:t>Спознать</a:t>
            </a:r>
            <a:r>
              <a:rPr lang="ru-RU" sz="2800" i="1" dirty="0" smtClean="0"/>
              <a:t> – узнавать, опознавать</a:t>
            </a:r>
          </a:p>
          <a:p>
            <a:endParaRPr lang="ru-RU" dirty="0"/>
          </a:p>
        </p:txBody>
      </p:sp>
      <p:pic>
        <p:nvPicPr>
          <p:cNvPr id="7171" name="Picture 3" descr="C:\Users\User\Documents\Для сказки\зелёное ви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6672"/>
            <a:ext cx="5497313" cy="412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От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зелёного вина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Отрекалася </a:t>
            </a:r>
            <a:r>
              <a:rPr lang="ru-RU" sz="2800" dirty="0" smtClean="0"/>
              <a:t>она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8194" name="Picture 2" descr="C:\Users\User\Documents\Для сказки\отрекатьс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567" y="476672"/>
            <a:ext cx="518457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4725144"/>
            <a:ext cx="500002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Зелёное вино </a:t>
            </a:r>
            <a:r>
              <a:rPr lang="ru-RU" sz="2800" i="1" dirty="0" smtClean="0"/>
              <a:t>– водка; </a:t>
            </a:r>
          </a:p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отрекаться</a:t>
            </a:r>
            <a:r>
              <a:rPr lang="ru-RU" sz="2800" i="1" dirty="0" smtClean="0"/>
              <a:t> – отказываться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Для сказки\светлица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48680"/>
            <a:ext cx="539227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Отвели они девицу</a:t>
            </a:r>
          </a:p>
          <a:p>
            <a:pPr lvl="0">
              <a:buNone/>
            </a:pPr>
            <a:r>
              <a:rPr lang="ru-RU" sz="2800" dirty="0" smtClean="0"/>
              <a:t>Вверх, во светлую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светлицу</a:t>
            </a:r>
          </a:p>
          <a:p>
            <a:pPr>
              <a:buNone/>
            </a:pPr>
            <a:r>
              <a:rPr lang="ru-RU" sz="2800" dirty="0" smtClean="0"/>
              <a:t>И оставили одну</a:t>
            </a:r>
          </a:p>
          <a:p>
            <a:pPr>
              <a:buNone/>
            </a:pPr>
            <a:r>
              <a:rPr lang="ru-RU" sz="2800" dirty="0" smtClean="0"/>
              <a:t>Отходящую ко сну.</a:t>
            </a:r>
          </a:p>
          <a:p>
            <a:pPr lvl="0">
              <a:buNone/>
            </a:pPr>
            <a:endParaRPr lang="ru-RU" sz="36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4581128"/>
            <a:ext cx="503157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Светлица</a:t>
            </a:r>
            <a:r>
              <a:rPr lang="ru-RU" sz="2800" i="1" dirty="0" smtClean="0"/>
              <a:t> - чистая, светлая, </a:t>
            </a:r>
          </a:p>
          <a:p>
            <a:r>
              <a:rPr lang="ru-RU" sz="2800" i="1" dirty="0" smtClean="0"/>
              <a:t>парадная комната в доме.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548680"/>
            <a:ext cx="4059936" cy="55081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300" dirty="0" smtClean="0"/>
              <a:t>Перед утренней зарею</a:t>
            </a:r>
          </a:p>
          <a:p>
            <a:pPr>
              <a:buNone/>
            </a:pPr>
            <a:r>
              <a:rPr lang="ru-RU" sz="3300" dirty="0" smtClean="0"/>
              <a:t>Братья дружною толпою</a:t>
            </a:r>
          </a:p>
          <a:p>
            <a:pPr>
              <a:buNone/>
            </a:pPr>
            <a:r>
              <a:rPr lang="ru-RU" sz="3300" dirty="0" smtClean="0"/>
              <a:t>Выезжают погулять,</a:t>
            </a:r>
          </a:p>
          <a:p>
            <a:pPr>
              <a:buNone/>
            </a:pPr>
            <a:r>
              <a:rPr lang="ru-RU" sz="3300" dirty="0" smtClean="0"/>
              <a:t>Серых уток пострелять,</a:t>
            </a:r>
          </a:p>
          <a:p>
            <a:pPr>
              <a:buNone/>
            </a:pPr>
            <a:r>
              <a:rPr lang="ru-RU" sz="3300" dirty="0" smtClean="0"/>
              <a:t>Руку правую потешить,</a:t>
            </a:r>
          </a:p>
          <a:p>
            <a:pPr lvl="0">
              <a:buNone/>
            </a:pPr>
            <a:r>
              <a:rPr lang="ru-RU" sz="3300" u="sng" dirty="0" err="1" smtClean="0">
                <a:solidFill>
                  <a:schemeClr val="accent3">
                    <a:lumMod val="75000"/>
                  </a:schemeClr>
                </a:solidFill>
              </a:rPr>
              <a:t>Сорочина</a:t>
            </a:r>
            <a:r>
              <a:rPr lang="ru-RU" sz="3300" dirty="0" smtClean="0"/>
              <a:t> в поле </a:t>
            </a:r>
            <a:r>
              <a:rPr lang="ru-RU" sz="3300" u="sng" dirty="0" smtClean="0">
                <a:solidFill>
                  <a:schemeClr val="accent3">
                    <a:lumMod val="75000"/>
                  </a:schemeClr>
                </a:solidFill>
              </a:rPr>
              <a:t>спешить</a:t>
            </a:r>
          </a:p>
          <a:p>
            <a:pPr lvl="0">
              <a:buNone/>
            </a:pPr>
            <a:endParaRPr lang="ru-RU" sz="36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i="1" u="sng" dirty="0" smtClean="0">
                <a:solidFill>
                  <a:schemeClr val="accent3">
                    <a:lumMod val="75000"/>
                  </a:schemeClr>
                </a:solidFill>
              </a:rPr>
              <a:t>Сорочин</a:t>
            </a:r>
            <a:r>
              <a:rPr lang="ru-RU" sz="3600" i="1" dirty="0" smtClean="0"/>
              <a:t> -  мусульманин;  </a:t>
            </a:r>
            <a:r>
              <a:rPr lang="ru-RU" sz="3600" i="1" u="sng" dirty="0" smtClean="0">
                <a:solidFill>
                  <a:schemeClr val="accent3">
                    <a:lumMod val="75000"/>
                  </a:schemeClr>
                </a:solidFill>
              </a:rPr>
              <a:t>спешивать </a:t>
            </a:r>
            <a:r>
              <a:rPr lang="ru-RU" sz="3600" i="1" dirty="0" smtClean="0"/>
              <a:t>- велеть сойти с коней</a:t>
            </a:r>
          </a:p>
          <a:p>
            <a:endParaRPr lang="ru-RU" dirty="0"/>
          </a:p>
        </p:txBody>
      </p:sp>
      <p:pic>
        <p:nvPicPr>
          <p:cNvPr id="10242" name="Picture 2" descr="C:\Users\User\Documents\Для сказки\сарач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202114" cy="451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cuments\Для сказки\черкес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6672"/>
            <a:ext cx="571512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3284984"/>
            <a:ext cx="4059936" cy="25229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dirty="0" smtClean="0"/>
              <a:t>Или вытравить из леса</a:t>
            </a:r>
          </a:p>
          <a:p>
            <a:pPr lvl="0">
              <a:buNone/>
            </a:pPr>
            <a:r>
              <a:rPr lang="ru-RU" sz="3000" dirty="0" smtClean="0"/>
              <a:t>Пятигорского </a:t>
            </a: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черкеса</a:t>
            </a:r>
          </a:p>
          <a:p>
            <a:pPr lvl="0">
              <a:buNone/>
            </a:pP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0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5229200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Черкес -</a:t>
            </a:r>
            <a:r>
              <a:rPr lang="ru-RU" sz="2800" i="1" dirty="0" smtClean="0"/>
              <a:t> житель Северного Кавказа.</a:t>
            </a:r>
            <a:endParaRPr lang="ru-RU" sz="28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kazka_o_m_carevne_i_7_bogatirey_avi_image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0745" y="54868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59936" cy="5547320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3200" dirty="0" smtClean="0"/>
              <a:t>Старший молвил ей: «Девица,</a:t>
            </a:r>
          </a:p>
          <a:p>
            <a:pPr>
              <a:buNone/>
            </a:pPr>
            <a:r>
              <a:rPr lang="ru-RU" sz="3200" dirty="0" smtClean="0"/>
              <a:t>Знаешь, всем ты нам сестрица,</a:t>
            </a:r>
          </a:p>
          <a:p>
            <a:pPr>
              <a:buNone/>
            </a:pPr>
            <a:r>
              <a:rPr lang="ru-RU" sz="3200" dirty="0" smtClean="0"/>
              <a:t>Всех нас семеро, тебя</a:t>
            </a:r>
          </a:p>
          <a:p>
            <a:pPr>
              <a:buNone/>
            </a:pPr>
            <a:r>
              <a:rPr lang="ru-RU" sz="3200" dirty="0" smtClean="0"/>
              <a:t>Все мы любим, за себя</a:t>
            </a:r>
          </a:p>
          <a:p>
            <a:pPr lvl="0">
              <a:buNone/>
            </a:pPr>
            <a:r>
              <a:rPr lang="ru-RU" sz="3200" dirty="0" smtClean="0"/>
              <a:t>Взять тебя мы все бы </a:t>
            </a:r>
            <a:r>
              <a:rPr lang="ru-RU" sz="3200" u="sng" dirty="0" smtClean="0">
                <a:solidFill>
                  <a:schemeClr val="accent3">
                    <a:lumMod val="75000"/>
                  </a:schemeClr>
                </a:solidFill>
              </a:rPr>
              <a:t>ради</a:t>
            </a:r>
          </a:p>
          <a:p>
            <a:pPr>
              <a:buNone/>
            </a:pPr>
            <a:r>
              <a:rPr lang="ru-RU" sz="3200" dirty="0" smtClean="0"/>
              <a:t>Да нельзя, так бога ради,</a:t>
            </a:r>
          </a:p>
          <a:p>
            <a:pPr>
              <a:buNone/>
            </a:pPr>
            <a:r>
              <a:rPr lang="ru-RU" sz="3200" dirty="0" smtClean="0"/>
              <a:t>Помири нас как-нибудь.</a:t>
            </a:r>
          </a:p>
          <a:p>
            <a:pPr lvl="0">
              <a:buNone/>
            </a:pPr>
            <a:endParaRPr lang="ru-RU" sz="32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200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15719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Ради </a:t>
            </a:r>
            <a:r>
              <a:rPr lang="ru-RU" sz="2800" i="1" dirty="0" smtClean="0"/>
              <a:t>- здесь в значении «рады»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0BHFD7Y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476672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sz="3000" dirty="0" smtClean="0"/>
              <a:t>Что ж качаешь головою?</a:t>
            </a:r>
            <a:r>
              <a:rPr lang="ru-RU" sz="3000" b="1" dirty="0" smtClean="0"/>
              <a:t> </a:t>
            </a:r>
            <a:endParaRPr lang="ru-RU" sz="3000" dirty="0" smtClean="0"/>
          </a:p>
          <a:p>
            <a:pPr lvl="0">
              <a:buNone/>
            </a:pP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Аль (иль) </a:t>
            </a:r>
            <a:r>
              <a:rPr lang="ru-RU" sz="3000" dirty="0" smtClean="0"/>
              <a:t>отказываешь нам?</a:t>
            </a:r>
          </a:p>
          <a:p>
            <a:pPr>
              <a:buNone/>
            </a:pPr>
            <a:r>
              <a:rPr lang="ru-RU" sz="3000" dirty="0" smtClean="0"/>
              <a:t>Аль товар не по купцам?</a:t>
            </a:r>
          </a:p>
          <a:p>
            <a:pPr lvl="0">
              <a:buNone/>
            </a:pPr>
            <a:endParaRPr lang="ru-RU" sz="3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i="1" dirty="0" smtClean="0"/>
              <a:t> </a:t>
            </a:r>
            <a:r>
              <a:rPr lang="ru-RU" sz="3000" i="1" u="sng" dirty="0" smtClean="0">
                <a:solidFill>
                  <a:schemeClr val="accent3">
                    <a:lumMod val="75000"/>
                  </a:schemeClr>
                </a:solidFill>
              </a:rPr>
              <a:t>Аль (иль) </a:t>
            </a:r>
            <a:r>
              <a:rPr lang="ru-RU" sz="3000" i="1" dirty="0" smtClean="0"/>
              <a:t>– или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59936" cy="49712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3000" dirty="0" smtClean="0"/>
              <a:t>Ой, вы </a:t>
            </a: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молодцы честные,</a:t>
            </a:r>
          </a:p>
          <a:p>
            <a:pPr lvl="0">
              <a:buNone/>
            </a:pPr>
            <a:r>
              <a:rPr lang="ru-RU" sz="3000" dirty="0" smtClean="0">
                <a:solidFill>
                  <a:schemeClr val="accent3">
                    <a:lumMod val="75000"/>
                  </a:schemeClr>
                </a:solidFill>
              </a:rPr>
              <a:t>Братцы вы мои родные</a:t>
            </a:r>
            <a:endParaRPr lang="en-US" sz="3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sz="3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dirty="0" smtClean="0"/>
              <a:t> </a:t>
            </a:r>
            <a:r>
              <a:rPr lang="ru-RU" sz="3000" i="1" u="sng" dirty="0" smtClean="0">
                <a:solidFill>
                  <a:schemeClr val="accent3">
                    <a:lumMod val="75000"/>
                  </a:schemeClr>
                </a:solidFill>
              </a:rPr>
              <a:t>Молодец </a:t>
            </a:r>
            <a:r>
              <a:rPr lang="ru-RU" sz="3000" i="1" dirty="0" smtClean="0"/>
              <a:t>- молодой человек крепкого сложения, умелый, ловкий ;</a:t>
            </a:r>
            <a:endParaRPr lang="en-US" sz="3000" i="1" dirty="0" smtClean="0"/>
          </a:p>
          <a:p>
            <a:pPr>
              <a:buNone/>
            </a:pPr>
            <a:r>
              <a:rPr lang="ru-RU" sz="3000" i="1" dirty="0" smtClean="0"/>
              <a:t> </a:t>
            </a:r>
            <a:r>
              <a:rPr lang="ru-RU" sz="3000" i="1" u="sng" dirty="0" smtClean="0">
                <a:solidFill>
                  <a:schemeClr val="accent3">
                    <a:lumMod val="75000"/>
                  </a:schemeClr>
                </a:solidFill>
              </a:rPr>
              <a:t>честные</a:t>
            </a:r>
            <a:r>
              <a:rPr lang="ru-RU" sz="3000" i="1" dirty="0" smtClean="0"/>
              <a:t> -  заслуживающие уважения. </a:t>
            </a:r>
          </a:p>
          <a:p>
            <a:endParaRPr lang="ru-RU" dirty="0"/>
          </a:p>
        </p:txBody>
      </p:sp>
      <p:pic>
        <p:nvPicPr>
          <p:cNvPr id="1026" name="Picture 2" descr="C:\Users\User\Documents\Для сказки\молодец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690131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3000" dirty="0" smtClean="0"/>
              <a:t>Спрос не </a:t>
            </a: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грех</a:t>
            </a:r>
            <a:r>
              <a:rPr lang="ru-RU" sz="3000" dirty="0" smtClean="0"/>
              <a:t>. </a:t>
            </a:r>
          </a:p>
          <a:p>
            <a:pPr lvl="0">
              <a:buNone/>
            </a:pPr>
            <a:r>
              <a:rPr lang="ru-RU" sz="3000" dirty="0" smtClean="0"/>
              <a:t>Прости ты нас, - старший молвил, </a:t>
            </a:r>
            <a:r>
              <a:rPr lang="ru-RU" sz="3000" dirty="0" err="1" smtClean="0"/>
              <a:t>поклонясь</a:t>
            </a:r>
            <a:endParaRPr lang="en-US" sz="3000" dirty="0" smtClean="0"/>
          </a:p>
          <a:p>
            <a:pPr lvl="0"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i="1" u="sng" dirty="0" smtClean="0">
                <a:solidFill>
                  <a:schemeClr val="accent3">
                    <a:lumMod val="75000"/>
                  </a:schemeClr>
                </a:solidFill>
              </a:rPr>
              <a:t>Грех</a:t>
            </a:r>
            <a:r>
              <a:rPr lang="ru-RU" sz="3000" i="1" dirty="0" smtClean="0"/>
              <a:t> - что-либо предосудительное </a:t>
            </a:r>
          </a:p>
          <a:p>
            <a:endParaRPr lang="ru-RU" dirty="0"/>
          </a:p>
        </p:txBody>
      </p:sp>
      <p:pic>
        <p:nvPicPr>
          <p:cNvPr id="2050" name="Picture 2" descr="C:\Users\User\Documents\Для сказки\молодцы честны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76672"/>
            <a:ext cx="4584455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59936" cy="39631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Им она не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прекословит, </a:t>
            </a:r>
          </a:p>
          <a:p>
            <a:pPr lvl="0">
              <a:buNone/>
            </a:pPr>
            <a:r>
              <a:rPr lang="ru-RU" sz="2800" dirty="0" smtClean="0"/>
              <a:t>Не перечат ей они</a:t>
            </a:r>
            <a:endParaRPr lang="en-US" sz="2800" dirty="0" smtClean="0"/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Прекословить </a:t>
            </a:r>
            <a:r>
              <a:rPr lang="ru-RU" sz="2800" i="1" dirty="0" smtClean="0"/>
              <a:t>–  противоречить, возражать</a:t>
            </a:r>
            <a:endParaRPr lang="ru-RU" sz="2800" i="1" dirty="0"/>
          </a:p>
        </p:txBody>
      </p:sp>
      <p:pic>
        <p:nvPicPr>
          <p:cNvPr id="4098" name="Picture 2" descr="C:\Users\User\Documents\Для сказки\прекослови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572032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59936" cy="49712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3000" dirty="0"/>
              <a:t>Ждёт-пождёт с утра до ночи,</a:t>
            </a:r>
          </a:p>
          <a:p>
            <a:pPr>
              <a:buNone/>
            </a:pPr>
            <a:r>
              <a:rPr lang="ru-RU" sz="3000" dirty="0"/>
              <a:t>Смотрит в поле, </a:t>
            </a:r>
            <a:r>
              <a:rPr lang="ru-RU" sz="3000" u="sng" dirty="0">
                <a:solidFill>
                  <a:schemeClr val="accent3">
                    <a:lumMod val="75000"/>
                  </a:schemeClr>
                </a:solidFill>
              </a:rPr>
              <a:t>инда</a:t>
            </a:r>
            <a:r>
              <a:rPr lang="ru-RU" sz="3000" u="sng" dirty="0"/>
              <a:t> </a:t>
            </a:r>
            <a:r>
              <a:rPr lang="ru-RU" sz="3000" u="sng" dirty="0">
                <a:solidFill>
                  <a:schemeClr val="accent3">
                    <a:lumMod val="75000"/>
                  </a:schemeClr>
                </a:solidFill>
              </a:rPr>
              <a:t>очи</a:t>
            </a:r>
          </a:p>
          <a:p>
            <a:pPr>
              <a:buNone/>
            </a:pPr>
            <a:r>
              <a:rPr lang="ru-RU" sz="3000" dirty="0"/>
              <a:t>Разболелись, </a:t>
            </a: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глядючи</a:t>
            </a:r>
          </a:p>
          <a:p>
            <a:pPr>
              <a:buNone/>
            </a:pPr>
            <a:endParaRPr lang="ru-RU" sz="3000" u="sng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000" i="1" u="sng" dirty="0">
                <a:solidFill>
                  <a:schemeClr val="accent3">
                    <a:lumMod val="75000"/>
                  </a:schemeClr>
                </a:solidFill>
              </a:rPr>
              <a:t>Инда</a:t>
            </a:r>
            <a:r>
              <a:rPr lang="ru-RU" sz="3000" i="1" dirty="0"/>
              <a:t> – так, что даже, до того что; </a:t>
            </a:r>
            <a:endParaRPr lang="ru-RU" sz="3000" i="1" dirty="0" smtClean="0"/>
          </a:p>
          <a:p>
            <a:pPr>
              <a:buNone/>
            </a:pPr>
            <a:r>
              <a:rPr lang="ru-RU" sz="3000" i="1" u="sng" dirty="0" smtClean="0">
                <a:solidFill>
                  <a:schemeClr val="accent3">
                    <a:lumMod val="75000"/>
                  </a:schemeClr>
                </a:solidFill>
              </a:rPr>
              <a:t>очи</a:t>
            </a:r>
            <a:r>
              <a:rPr lang="ru-RU" sz="3000" i="1" dirty="0" smtClean="0"/>
              <a:t> </a:t>
            </a:r>
            <a:r>
              <a:rPr lang="ru-RU" sz="3000" i="1" dirty="0"/>
              <a:t>– глаза</a:t>
            </a:r>
            <a:r>
              <a:rPr lang="ru-RU" sz="3000" i="1" dirty="0" smtClean="0"/>
              <a:t>;</a:t>
            </a:r>
          </a:p>
          <a:p>
            <a:pPr>
              <a:buNone/>
            </a:pPr>
            <a:r>
              <a:rPr lang="ru-RU" sz="3000" i="1" dirty="0" smtClean="0"/>
              <a:t> </a:t>
            </a:r>
            <a:r>
              <a:rPr lang="ru-RU" sz="3000" i="1" u="sng" dirty="0" err="1">
                <a:solidFill>
                  <a:schemeClr val="accent3">
                    <a:lumMod val="75000"/>
                  </a:schemeClr>
                </a:solidFill>
              </a:rPr>
              <a:t>глядючи</a:t>
            </a:r>
            <a:r>
              <a:rPr lang="ru-RU" sz="3000" i="1" dirty="0"/>
              <a:t> </a:t>
            </a:r>
            <a:r>
              <a:rPr lang="ru-RU" sz="3000" i="1" dirty="0" smtClean="0"/>
              <a:t>– всматриваясь</a:t>
            </a:r>
            <a:endParaRPr lang="ru-RU" sz="2800" i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очи 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214422"/>
            <a:ext cx="4357718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59936" cy="43231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000" dirty="0" smtClean="0"/>
              <a:t>И </a:t>
            </a: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согласно</a:t>
            </a:r>
            <a:r>
              <a:rPr lang="ru-RU" sz="3000" dirty="0" smtClean="0"/>
              <a:t> все опять</a:t>
            </a:r>
          </a:p>
          <a:p>
            <a:pPr>
              <a:buNone/>
            </a:pPr>
            <a:r>
              <a:rPr lang="ru-RU" sz="3000" dirty="0" smtClean="0"/>
              <a:t>Стали жить да поживать.</a:t>
            </a:r>
            <a:endParaRPr lang="en-US" sz="30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 </a:t>
            </a:r>
          </a:p>
          <a:p>
            <a:pPr>
              <a:buNone/>
            </a:pPr>
            <a:r>
              <a:rPr lang="ru-RU" sz="3000" i="1" u="sng" dirty="0" smtClean="0">
                <a:solidFill>
                  <a:schemeClr val="accent3">
                    <a:lumMod val="75000"/>
                  </a:schemeClr>
                </a:solidFill>
              </a:rPr>
              <a:t>Согласно </a:t>
            </a:r>
            <a:r>
              <a:rPr lang="ru-RU" sz="3000" i="1" dirty="0" smtClean="0"/>
              <a:t>- дружно, единодушно </a:t>
            </a:r>
          </a:p>
          <a:p>
            <a:pPr>
              <a:buNone/>
            </a:pPr>
            <a:r>
              <a:rPr lang="ru-RU" sz="3000" i="1" dirty="0" smtClean="0"/>
              <a:t> </a:t>
            </a:r>
          </a:p>
          <a:p>
            <a:endParaRPr lang="ru-RU" dirty="0"/>
          </a:p>
        </p:txBody>
      </p:sp>
      <p:pic>
        <p:nvPicPr>
          <p:cNvPr id="7" name="Picture 2" descr="C:\Users\User\Documents\Для сказки\прекослови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4664"/>
            <a:ext cx="4572032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12776"/>
            <a:ext cx="4059936" cy="465939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… царица злая</a:t>
            </a:r>
          </a:p>
          <a:p>
            <a:pPr lvl="0">
              <a:buNone/>
            </a:pPr>
            <a:r>
              <a:rPr lang="ru-RU" sz="2800" dirty="0" smtClean="0"/>
              <a:t>Ей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рогаткой </a:t>
            </a:r>
            <a:r>
              <a:rPr lang="ru-RU" sz="2800" dirty="0" smtClean="0"/>
              <a:t>угрожая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Положила иль не жить,</a:t>
            </a:r>
          </a:p>
          <a:p>
            <a:pPr>
              <a:buNone/>
            </a:pPr>
            <a:r>
              <a:rPr lang="ru-RU" dirty="0" smtClean="0"/>
              <a:t>Иль царевну погубить.</a:t>
            </a:r>
          </a:p>
          <a:p>
            <a:pPr lvl="0">
              <a:buNone/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5122" name="Picture 2" descr="C:\Users\User\Documents\Для сказки\рогат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64824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4869160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Рогатка</a:t>
            </a:r>
            <a:r>
              <a:rPr lang="ru-RU" sz="2800" dirty="0" smtClean="0"/>
              <a:t> - в старину железный ошейник с длинными остриями внутрь, надевавшийся в наказание на шею.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cuments\Для сказки\чернав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4664"/>
            <a:ext cx="5000660" cy="377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59936" cy="4572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Положила</a:t>
            </a:r>
            <a:r>
              <a:rPr lang="ru-RU" sz="2800" dirty="0" smtClean="0"/>
              <a:t> иль не жить, </a:t>
            </a:r>
          </a:p>
          <a:p>
            <a:pPr lvl="0">
              <a:buNone/>
            </a:pPr>
            <a:r>
              <a:rPr lang="ru-RU" sz="2800" dirty="0" smtClean="0"/>
              <a:t>Иль царевну погубить</a:t>
            </a:r>
          </a:p>
          <a:p>
            <a:pPr lvl="0"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 Положила </a:t>
            </a:r>
            <a:r>
              <a:rPr lang="ru-RU" sz="2800" i="1" dirty="0" smtClean="0"/>
              <a:t>- назначила, установила.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59936" cy="504326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Раз царевна молодая,</a:t>
            </a:r>
          </a:p>
          <a:p>
            <a:pPr>
              <a:buNone/>
            </a:pPr>
            <a:r>
              <a:rPr lang="ru-RU" sz="2800" dirty="0" smtClean="0"/>
              <a:t>Милых братьев поджидая,</a:t>
            </a:r>
          </a:p>
          <a:p>
            <a:pPr lvl="0"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Пряла</a:t>
            </a:r>
            <a:r>
              <a:rPr lang="ru-RU" sz="2800" dirty="0" smtClean="0"/>
              <a:t>, сидя под окном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endParaRPr lang="ru-RU" sz="2800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i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Прясть</a:t>
            </a:r>
            <a:r>
              <a:rPr lang="ru-RU" sz="2800" i="1" dirty="0" smtClean="0"/>
              <a:t> - скручивая волокна, превращать их в нити. </a:t>
            </a:r>
          </a:p>
          <a:p>
            <a:pPr>
              <a:buNone/>
            </a:pPr>
            <a:endParaRPr lang="ru-RU" sz="4000" dirty="0" smtClean="0"/>
          </a:p>
          <a:p>
            <a:endParaRPr lang="ru-RU" dirty="0"/>
          </a:p>
        </p:txBody>
      </p:sp>
      <p:pic>
        <p:nvPicPr>
          <p:cNvPr id="7170" name="Picture 2" descr="C:\Users\User\Documents\Для сказки\пряс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76672"/>
            <a:ext cx="4336209" cy="529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561932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Видит нищая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черница</a:t>
            </a:r>
          </a:p>
          <a:p>
            <a:pPr>
              <a:buNone/>
            </a:pPr>
            <a:r>
              <a:rPr lang="ru-RU" sz="2800" dirty="0" smtClean="0"/>
              <a:t> Ходит по двору,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клюкой</a:t>
            </a:r>
          </a:p>
          <a:p>
            <a:pPr>
              <a:buNone/>
            </a:pPr>
            <a:r>
              <a:rPr lang="ru-RU" sz="2800" dirty="0" smtClean="0"/>
              <a:t> Отгоняя пса.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Черница </a:t>
            </a:r>
            <a:r>
              <a:rPr lang="ru-RU" sz="2800" i="1" dirty="0" smtClean="0"/>
              <a:t>- монахиня;</a:t>
            </a: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Клюка</a:t>
            </a:r>
            <a:r>
              <a:rPr lang="ru-RU" sz="2800" i="1" dirty="0" smtClean="0"/>
              <a:t> - палка с загнутым верхним концом, на которую    опираются при ходьбе. </a:t>
            </a:r>
          </a:p>
          <a:p>
            <a:endParaRPr lang="ru-RU" dirty="0"/>
          </a:p>
        </p:txBody>
      </p:sp>
      <p:pic>
        <p:nvPicPr>
          <p:cNvPr id="8197" name="Picture 5" descr="C:\Users\User\Documents\Для сказки\черн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959" y="285728"/>
            <a:ext cx="4286279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User\Documents\Для сказки\клю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4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cuments\Для сказки\одоле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748" y="332656"/>
            <a:ext cx="489654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561932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</a:t>
            </a:r>
            <a:r>
              <a:rPr lang="ru-RU" sz="3000" dirty="0" smtClean="0"/>
              <a:t>Отвечает ей черница:</a:t>
            </a:r>
          </a:p>
          <a:p>
            <a:pPr>
              <a:buNone/>
            </a:pPr>
            <a:r>
              <a:rPr lang="ru-RU" sz="3000" dirty="0" smtClean="0"/>
              <a:t>«Ох ты, дитятко девица!</a:t>
            </a:r>
          </a:p>
          <a:p>
            <a:pPr lvl="0">
              <a:buNone/>
            </a:pPr>
            <a:r>
              <a:rPr lang="ru-RU" sz="3000" dirty="0" smtClean="0"/>
              <a:t>Пёс </a:t>
            </a: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проклятый</a:t>
            </a:r>
            <a:r>
              <a:rPr lang="ru-RU" sz="3000" dirty="0" smtClean="0"/>
              <a:t> </a:t>
            </a: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одолел</a:t>
            </a:r>
            <a:r>
              <a:rPr lang="ru-RU" sz="3000" b="1" dirty="0" smtClean="0"/>
              <a:t>,</a:t>
            </a: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Чуть до смерти не заел…»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4581128"/>
            <a:ext cx="7704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Проклятый</a:t>
            </a:r>
            <a:r>
              <a:rPr lang="ru-RU" sz="2800" i="1" dirty="0" smtClean="0"/>
              <a:t> - проклинаемый, осуждаемый, ненавистный;  </a:t>
            </a:r>
          </a:p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Одолеть</a:t>
            </a:r>
            <a:r>
              <a:rPr lang="ru-RU" sz="2800" i="1" dirty="0" smtClean="0"/>
              <a:t> - одержать победу над кем-нибудь, победить, осилить, пересилить</a:t>
            </a:r>
            <a:endParaRPr lang="ru-RU" sz="28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149080"/>
            <a:ext cx="5410944" cy="19469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Посмотри, как он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хлопочет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Хлопотать </a:t>
            </a:r>
            <a:r>
              <a:rPr lang="ru-RU" sz="2800" i="1" dirty="0" smtClean="0"/>
              <a:t>- суетиться. </a:t>
            </a:r>
          </a:p>
          <a:p>
            <a:endParaRPr lang="ru-RU" dirty="0"/>
          </a:p>
        </p:txBody>
      </p:sp>
      <p:pic>
        <p:nvPicPr>
          <p:cNvPr id="10242" name="Picture 2" descr="C:\Users\User\Documents\Для сказки\хлопоч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5072098" cy="383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ocuments\Для сказки\напоен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5148187" cy="386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Ради</a:t>
            </a:r>
            <a:r>
              <a:rPr lang="ru-RU" sz="2800" dirty="0" smtClean="0"/>
              <a:t> скуки</a:t>
            </a:r>
          </a:p>
          <a:p>
            <a:pPr>
              <a:buNone/>
            </a:pPr>
            <a:r>
              <a:rPr lang="ru-RU" sz="2800" dirty="0" smtClean="0"/>
              <a:t> Кушай яблочко, мой свет.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Ради </a:t>
            </a:r>
            <a:r>
              <a:rPr lang="ru-RU" sz="2800" i="1" dirty="0" smtClean="0"/>
              <a:t>- из-за чего-либо, по причине чего-либо</a:t>
            </a:r>
            <a:endParaRPr lang="ru-RU" sz="28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err="1" smtClean="0"/>
              <a:t>Закатилися</a:t>
            </a:r>
            <a:r>
              <a:rPr lang="ru-RU" sz="2800" dirty="0" smtClean="0"/>
              <a:t> глаза,</a:t>
            </a:r>
          </a:p>
          <a:p>
            <a:pPr lvl="0">
              <a:buNone/>
            </a:pPr>
            <a:r>
              <a:rPr lang="ru-RU" sz="2800" dirty="0" smtClean="0"/>
              <a:t>И она под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образа</a:t>
            </a:r>
          </a:p>
          <a:p>
            <a:pPr>
              <a:buNone/>
            </a:pPr>
            <a:r>
              <a:rPr lang="ru-RU" sz="2800" dirty="0" smtClean="0"/>
              <a:t>Головой на лавку пала</a:t>
            </a:r>
          </a:p>
          <a:p>
            <a:pPr>
              <a:buNone/>
            </a:pPr>
            <a:r>
              <a:rPr lang="ru-RU" sz="2800" dirty="0" smtClean="0"/>
              <a:t>И тиха, недвижна стала.</a:t>
            </a:r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Образа</a:t>
            </a:r>
            <a:r>
              <a:rPr lang="ru-RU" sz="2800" i="1" dirty="0" smtClean="0"/>
              <a:t> – иконы</a:t>
            </a:r>
            <a:endParaRPr lang="ru-RU" sz="4000" i="1" dirty="0" smtClean="0"/>
          </a:p>
          <a:p>
            <a:endParaRPr lang="ru-RU" dirty="0"/>
          </a:p>
        </p:txBody>
      </p:sp>
      <p:pic>
        <p:nvPicPr>
          <p:cNvPr id="12290" name="Picture 2" descr="C:\Users\User\Documents\Для сказки\образ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034" y="476672"/>
            <a:ext cx="489853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Для сказки\напоено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056" y="332656"/>
            <a:ext cx="552767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18856" cy="4572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Пес на яблоко стремглав </a:t>
            </a:r>
          </a:p>
          <a:p>
            <a:pPr>
              <a:buNone/>
            </a:pPr>
            <a:r>
              <a:rPr lang="ru-RU" sz="2800" dirty="0" smtClean="0"/>
              <a:t>С лаем кинулся, озлился,</a:t>
            </a:r>
          </a:p>
          <a:p>
            <a:pPr>
              <a:buNone/>
            </a:pPr>
            <a:r>
              <a:rPr lang="ru-RU" sz="2800" dirty="0" smtClean="0"/>
              <a:t>Проглотил его, свалился,</a:t>
            </a:r>
          </a:p>
          <a:p>
            <a:pPr>
              <a:buNone/>
            </a:pPr>
            <a:r>
              <a:rPr lang="ru-RU" sz="2800" dirty="0" smtClean="0"/>
              <a:t>И издох,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напоено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Было ядом, знать, оно.</a:t>
            </a:r>
          </a:p>
          <a:p>
            <a:pPr lvl="0"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4797152"/>
            <a:ext cx="4320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Напоено</a:t>
            </a:r>
            <a:r>
              <a:rPr lang="ru-RU" sz="2800" i="1" dirty="0" smtClean="0"/>
              <a:t> – наполнено, насыщено чем-либо, пропитано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ocuments\Для сказки\сочель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556861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636912"/>
            <a:ext cx="4059936" cy="3707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Вот в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Сочельник</a:t>
            </a:r>
            <a:r>
              <a:rPr lang="ru-RU" sz="2800" dirty="0" smtClean="0"/>
              <a:t> в самый, в ночь, </a:t>
            </a:r>
          </a:p>
          <a:p>
            <a:pPr>
              <a:buNone/>
            </a:pPr>
            <a:r>
              <a:rPr lang="ru-RU" sz="2800" dirty="0" smtClean="0"/>
              <a:t>Бог даёт царице дочь.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Сочельник </a:t>
            </a:r>
            <a:r>
              <a:rPr lang="ru-RU" sz="2800" i="1" dirty="0" smtClean="0"/>
              <a:t>- день накануне  Рождества.</a:t>
            </a:r>
            <a:endParaRPr lang="ru-RU" sz="28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endParaRPr lang="ru-RU" sz="2800" dirty="0" smtClean="0"/>
          </a:p>
          <a:p>
            <a:pPr lvl="0">
              <a:buNone/>
            </a:pPr>
            <a:r>
              <a:rPr lang="ru-RU" sz="2800" dirty="0" smtClean="0"/>
              <a:t>Ждали три дня, но она</a:t>
            </a:r>
          </a:p>
          <a:p>
            <a:pPr>
              <a:buNone/>
            </a:pPr>
            <a:r>
              <a:rPr lang="ru-RU" sz="2800" dirty="0" smtClean="0"/>
              <a:t>Не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восстала</a:t>
            </a:r>
            <a:r>
              <a:rPr lang="ru-RU" sz="2800" dirty="0" smtClean="0"/>
              <a:t> ото сна.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Восстать </a:t>
            </a:r>
            <a:r>
              <a:rPr lang="ru-RU" sz="2800" i="1" dirty="0" smtClean="0"/>
              <a:t>- пробудиться, проснуться</a:t>
            </a:r>
          </a:p>
          <a:p>
            <a:endParaRPr lang="ru-RU" dirty="0"/>
          </a:p>
        </p:txBody>
      </p:sp>
      <p:pic>
        <p:nvPicPr>
          <p:cNvPr id="2050" name="Picture 2" descr="C:\Users\User\Documents\Для сказки\восстат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548680"/>
            <a:ext cx="4670282" cy="352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59936" cy="4572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«Месяц, месяц, мой дружок,</a:t>
            </a:r>
          </a:p>
          <a:p>
            <a:pPr>
              <a:buNone/>
            </a:pPr>
            <a:r>
              <a:rPr lang="ru-RU" sz="2800" dirty="0" smtClean="0"/>
              <a:t>Позолоченный рожок!</a:t>
            </a:r>
          </a:p>
          <a:p>
            <a:pPr>
              <a:buNone/>
            </a:pPr>
            <a:r>
              <a:rPr lang="ru-RU" sz="2800" dirty="0" smtClean="0"/>
              <a:t>Ты встаешь во тьме глубокой,</a:t>
            </a:r>
          </a:p>
          <a:p>
            <a:pPr>
              <a:buNone/>
            </a:pPr>
            <a:r>
              <a:rPr lang="ru-RU" sz="2800" dirty="0" err="1" smtClean="0"/>
              <a:t>Круглолиций</a:t>
            </a:r>
            <a:r>
              <a:rPr lang="ru-RU" sz="2800" dirty="0" smtClean="0"/>
              <a:t>,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светлоокий</a:t>
            </a:r>
          </a:p>
          <a:p>
            <a:pPr lvl="0">
              <a:buNone/>
            </a:pPr>
            <a:endParaRPr lang="ru-RU" sz="44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C:\Users\User\Documents\Для сказки\screenshot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786346" cy="382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2" y="4941168"/>
            <a:ext cx="3888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Светлоокий </a:t>
            </a:r>
            <a:r>
              <a:rPr lang="ru-RU" sz="2800" i="1" dirty="0" smtClean="0"/>
              <a:t>– светлоглазый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На стороже </a:t>
            </a:r>
            <a:r>
              <a:rPr lang="ru-RU" sz="2800" dirty="0" smtClean="0"/>
              <a:t>я стою</a:t>
            </a:r>
          </a:p>
          <a:p>
            <a:pPr lvl="0">
              <a:buNone/>
            </a:pPr>
            <a:r>
              <a:rPr lang="ru-RU" sz="2800" dirty="0" smtClean="0"/>
              <a:t>Только в очередь мою</a:t>
            </a:r>
          </a:p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На стороже </a:t>
            </a:r>
            <a:r>
              <a:rPr lang="ru-RU" sz="2800" i="1" dirty="0" smtClean="0"/>
              <a:t>- нести дозорную службу, охрану, находиться в карауле. </a:t>
            </a:r>
          </a:p>
          <a:p>
            <a:endParaRPr lang="ru-RU" dirty="0"/>
          </a:p>
        </p:txBody>
      </p:sp>
      <p:pic>
        <p:nvPicPr>
          <p:cNvPr id="15362" name="Picture 2" descr="C:\Users\User\Documents\Для сказки\80f6180e7e3b98cb59cb05365b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48680"/>
            <a:ext cx="4572032" cy="360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cuments\Для сказки\страна пуст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4664"/>
            <a:ext cx="4859494" cy="3644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Вот идет; и поднялась</a:t>
            </a:r>
          </a:p>
          <a:p>
            <a:pPr>
              <a:buNone/>
            </a:pPr>
            <a:r>
              <a:rPr lang="ru-RU" sz="2800" dirty="0" smtClean="0"/>
              <a:t>Перед ним гора крутая,</a:t>
            </a:r>
          </a:p>
          <a:p>
            <a:pPr lvl="0">
              <a:buNone/>
            </a:pPr>
            <a:r>
              <a:rPr lang="ru-RU" sz="2800" dirty="0" smtClean="0"/>
              <a:t>Вкруг неё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страна </a:t>
            </a:r>
            <a:r>
              <a:rPr lang="ru-RU" sz="2800" dirty="0" smtClean="0"/>
              <a:t>пустая;</a:t>
            </a:r>
          </a:p>
          <a:p>
            <a:pPr>
              <a:buNone/>
            </a:pPr>
            <a:r>
              <a:rPr lang="ru-RU" sz="2800" dirty="0" smtClean="0"/>
              <a:t>Под горою темный вход.</a:t>
            </a:r>
          </a:p>
          <a:p>
            <a:pPr lvl="0">
              <a:buNone/>
            </a:pPr>
            <a:r>
              <a:rPr lang="ru-RU" sz="2800" dirty="0" smtClean="0"/>
              <a:t> </a:t>
            </a:r>
          </a:p>
          <a:p>
            <a:pPr lvl="0">
              <a:buNone/>
            </a:pPr>
            <a:endParaRPr lang="ru-RU" sz="40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4869160"/>
            <a:ext cx="4968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Страна</a:t>
            </a:r>
            <a:r>
              <a:rPr lang="ru-RU" sz="2800" i="1" dirty="0" smtClean="0"/>
              <a:t> -  сторона, край, территория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ocuments\Для сказки\учинил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875" y="404664"/>
            <a:ext cx="508856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59936" cy="43231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Свадьбу тотчас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учинили</a:t>
            </a:r>
            <a:r>
              <a:rPr lang="ru-RU" sz="2800" dirty="0" smtClean="0"/>
              <a:t>,</a:t>
            </a:r>
            <a:endParaRPr lang="ru-RU" sz="2800" u="sng" dirty="0" smtClean="0"/>
          </a:p>
          <a:p>
            <a:pPr>
              <a:buNone/>
            </a:pPr>
            <a:r>
              <a:rPr lang="ru-RU" sz="2800" dirty="0" smtClean="0"/>
              <a:t>И с невестою своей</a:t>
            </a:r>
          </a:p>
          <a:p>
            <a:pPr>
              <a:buNone/>
            </a:pPr>
            <a:r>
              <a:rPr lang="ru-RU" sz="2800" dirty="0" smtClean="0"/>
              <a:t>Обвенчался </a:t>
            </a:r>
            <a:r>
              <a:rPr lang="ru-RU" sz="2800" dirty="0" err="1" smtClean="0"/>
              <a:t>Елисей</a:t>
            </a:r>
            <a:r>
              <a:rPr lang="ru-RU" sz="2800" dirty="0" smtClean="0"/>
              <a:t>.</a:t>
            </a:r>
            <a:r>
              <a:rPr lang="ru-RU" sz="2800" b="1" dirty="0" smtClean="0"/>
              <a:t> </a:t>
            </a:r>
            <a:endParaRPr lang="ru-RU" sz="2800" dirty="0" smtClean="0"/>
          </a:p>
          <a:p>
            <a:pPr lvl="0">
              <a:buNone/>
            </a:pPr>
            <a:endParaRPr lang="ru-RU" sz="40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</a:t>
            </a:r>
            <a:endParaRPr lang="ru-RU" sz="3300" i="1" dirty="0" smtClean="0"/>
          </a:p>
          <a:p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013176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Учинить</a:t>
            </a:r>
            <a:r>
              <a:rPr lang="ru-RU" sz="2800" i="1" dirty="0" smtClean="0"/>
              <a:t> – устроить, сделать, совершить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Picture 2" descr="C:\Users\User\Documents\Для сказки\издалеча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1494"/>
          <a:stretch>
            <a:fillRect/>
          </a:stretch>
        </p:blipFill>
        <p:spPr bwMode="auto">
          <a:xfrm>
            <a:off x="1331640" y="1412776"/>
            <a:ext cx="6552728" cy="434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ocuments\Для сказки\издалеча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48680"/>
            <a:ext cx="544560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5842992" cy="37471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Рано утром гость желанный,</a:t>
            </a:r>
          </a:p>
          <a:p>
            <a:pPr>
              <a:buNone/>
            </a:pPr>
            <a:r>
              <a:rPr lang="ru-RU" sz="2800" dirty="0" smtClean="0"/>
              <a:t>День и ночь так долго </a:t>
            </a:r>
            <a:r>
              <a:rPr lang="ru-RU" sz="2800" dirty="0" err="1" smtClean="0"/>
              <a:t>жданный</a:t>
            </a:r>
            <a:r>
              <a:rPr lang="ru-RU" sz="2800" dirty="0" smtClean="0"/>
              <a:t>,</a:t>
            </a:r>
          </a:p>
          <a:p>
            <a:pPr lvl="0">
              <a:buNone/>
            </a:pP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Издалеча</a:t>
            </a:r>
            <a:r>
              <a:rPr lang="ru-RU" sz="2800" dirty="0" smtClean="0"/>
              <a:t> наконец</a:t>
            </a:r>
          </a:p>
          <a:p>
            <a:pPr>
              <a:buNone/>
            </a:pPr>
            <a:r>
              <a:rPr lang="ru-RU" sz="2800" dirty="0" smtClean="0"/>
              <a:t>Воротился царь отец.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Издалеча</a:t>
            </a:r>
            <a:r>
              <a:rPr lang="ru-RU" sz="2800" i="1" dirty="0" smtClean="0"/>
              <a:t> – из отдалённой местности, издалека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ocuments\Для сказки\обедн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466668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8424936" cy="4283968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3000" dirty="0" smtClean="0"/>
              <a:t>На него она взглянула,</a:t>
            </a:r>
          </a:p>
          <a:p>
            <a:pPr>
              <a:buNone/>
            </a:pPr>
            <a:r>
              <a:rPr lang="ru-RU" sz="3000" dirty="0" err="1" smtClean="0"/>
              <a:t>Тяжелешенько</a:t>
            </a:r>
            <a:r>
              <a:rPr lang="ru-RU" sz="3000" dirty="0" smtClean="0"/>
              <a:t> вздохнула,</a:t>
            </a:r>
          </a:p>
          <a:p>
            <a:pPr>
              <a:buNone/>
            </a:pPr>
            <a:r>
              <a:rPr lang="ru-RU" sz="3000" dirty="0" smtClean="0"/>
              <a:t>Восхищенья не снесла</a:t>
            </a:r>
          </a:p>
          <a:p>
            <a:pPr lvl="0">
              <a:buNone/>
            </a:pPr>
            <a:r>
              <a:rPr lang="ru-RU" sz="3000" dirty="0" smtClean="0"/>
              <a:t>И к </a:t>
            </a: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обедне</a:t>
            </a:r>
            <a:r>
              <a:rPr lang="ru-RU" sz="3000" dirty="0" smtClean="0"/>
              <a:t> умерла</a:t>
            </a:r>
          </a:p>
          <a:p>
            <a:pPr lvl="0">
              <a:buNone/>
            </a:pPr>
            <a:endParaRPr lang="ru-RU" sz="3000" dirty="0" smtClean="0"/>
          </a:p>
          <a:p>
            <a:pPr>
              <a:buNone/>
            </a:pPr>
            <a:r>
              <a:rPr lang="ru-RU" sz="3000" i="1" u="sng" dirty="0" smtClean="0">
                <a:solidFill>
                  <a:schemeClr val="accent3">
                    <a:lumMod val="75000"/>
                  </a:schemeClr>
                </a:solidFill>
              </a:rPr>
              <a:t>Обедня</a:t>
            </a:r>
            <a:r>
              <a:rPr lang="ru-RU" sz="3000" i="1" dirty="0" smtClean="0"/>
              <a:t> - народное название литургии – церковной службы, совершаемой до обеда или сразу после него. Слово «обедня» произошло от слова «обед», обозначающего традиционный прием пищи в середине дня, между завтраком и ужином. 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59936" cy="428396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/>
              <a:t>Правду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молвить</a:t>
            </a:r>
            <a:r>
              <a:rPr lang="ru-RU" sz="2800" dirty="0" smtClean="0"/>
              <a:t>, </a:t>
            </a:r>
            <a:r>
              <a:rPr lang="ru-RU" sz="2800" u="sng" dirty="0" smtClean="0">
                <a:solidFill>
                  <a:schemeClr val="accent3">
                    <a:lumMod val="75000"/>
                  </a:schemeClr>
                </a:solidFill>
              </a:rPr>
              <a:t>молодица</a:t>
            </a:r>
          </a:p>
          <a:p>
            <a:pPr>
              <a:buNone/>
            </a:pPr>
            <a:r>
              <a:rPr lang="ru-RU" sz="2800" dirty="0" smtClean="0"/>
              <a:t>Уж и впрямь была царица</a:t>
            </a:r>
          </a:p>
          <a:p>
            <a:pPr lvl="0">
              <a:buNone/>
            </a:pPr>
            <a:endParaRPr lang="ru-RU" sz="28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Молвить</a:t>
            </a:r>
            <a:r>
              <a:rPr lang="ru-RU" sz="2800" i="1" dirty="0" smtClean="0"/>
              <a:t> – сказать, произнести; </a:t>
            </a:r>
            <a:r>
              <a:rPr lang="ru-RU" sz="2800" i="1" u="sng" dirty="0" smtClean="0">
                <a:solidFill>
                  <a:schemeClr val="accent3">
                    <a:lumMod val="75000"/>
                  </a:schemeClr>
                </a:solidFill>
              </a:rPr>
              <a:t>молодица</a:t>
            </a:r>
            <a:r>
              <a:rPr lang="ru-RU" sz="2800" i="1" dirty="0" smtClean="0"/>
              <a:t> – молодая замужняя женщина</a:t>
            </a:r>
          </a:p>
          <a:p>
            <a:pPr>
              <a:buNone/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18434" name="Picture 2" descr="C:\Users\User\Documents\Для сказки\молодица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397962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cuments\Для сказки\ломли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264" y="548680"/>
            <a:ext cx="533099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80928"/>
            <a:ext cx="4186808" cy="187220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000" dirty="0" smtClean="0"/>
              <a:t>Но зато горда, </a:t>
            </a:r>
            <a:r>
              <a:rPr lang="ru-RU" sz="3000" u="sng" dirty="0" err="1" smtClean="0">
                <a:solidFill>
                  <a:schemeClr val="accent3">
                    <a:lumMod val="75000"/>
                  </a:schemeClr>
                </a:solidFill>
              </a:rPr>
              <a:t>ломлива</a:t>
            </a:r>
            <a:r>
              <a:rPr lang="ru-RU" sz="3000" u="sng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3000" dirty="0" smtClean="0"/>
              <a:t>Своенравна и ревнива.</a:t>
            </a:r>
          </a:p>
          <a:p>
            <a:pPr lvl="0">
              <a:buNone/>
            </a:pPr>
            <a:endParaRPr lang="ru-RU" sz="39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sz="3900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5157192"/>
            <a:ext cx="52565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u="sng" dirty="0" err="1" smtClean="0">
                <a:solidFill>
                  <a:schemeClr val="accent3">
                    <a:lumMod val="75000"/>
                  </a:schemeClr>
                </a:solidFill>
              </a:rPr>
              <a:t>Ломлива</a:t>
            </a:r>
            <a:r>
              <a:rPr lang="ru-RU" sz="2800" i="1" dirty="0" smtClean="0"/>
              <a:t> - склонная к жеманству, упрямству без причины, самодурству. 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678</TotalTime>
  <Words>1342</Words>
  <Application>Microsoft Office PowerPoint</Application>
  <PresentationFormat>Экран (4:3)</PresentationFormat>
  <Paragraphs>304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Бумажная</vt:lpstr>
      <vt:lpstr>Устаревшие слова в сказках А.С.Пушкина</vt:lpstr>
      <vt:lpstr>А.С.Пушкин. Сказка о мёртвой царевне и о семи богатырях.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Настя</cp:lastModifiedBy>
  <cp:revision>73</cp:revision>
  <dcterms:created xsi:type="dcterms:W3CDTF">2014-12-09T16:01:09Z</dcterms:created>
  <dcterms:modified xsi:type="dcterms:W3CDTF">2021-02-17T15:48:06Z</dcterms:modified>
</cp:coreProperties>
</file>