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77" r:id="rId5"/>
    <p:sldId id="279" r:id="rId6"/>
    <p:sldId id="300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78" r:id="rId16"/>
    <p:sldId id="288" r:id="rId17"/>
    <p:sldId id="289" r:id="rId18"/>
    <p:sldId id="290" r:id="rId19"/>
    <p:sldId id="291" r:id="rId20"/>
    <p:sldId id="292" r:id="rId21"/>
    <p:sldId id="293" r:id="rId22"/>
    <p:sldId id="295" r:id="rId23"/>
    <p:sldId id="296" r:id="rId24"/>
    <p:sldId id="301" r:id="rId25"/>
    <p:sldId id="297" r:id="rId26"/>
    <p:sldId id="298" r:id="rId27"/>
    <p:sldId id="299" r:id="rId28"/>
    <p:sldId id="263" r:id="rId29"/>
    <p:sldId id="26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94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5819-9520-4716-A853-A0CBA8428402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03A5EF-2A2B-40F0-9D9A-714BCC24B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5819-9520-4716-A853-A0CBA8428402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A5EF-2A2B-40F0-9D9A-714BCC24B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5819-9520-4716-A853-A0CBA8428402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A5EF-2A2B-40F0-9D9A-714BCC24B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BB5819-9520-4716-A853-A0CBA8428402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F03A5EF-2A2B-40F0-9D9A-714BCC24B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5819-9520-4716-A853-A0CBA8428402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A5EF-2A2B-40F0-9D9A-714BCC24B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5819-9520-4716-A853-A0CBA8428402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A5EF-2A2B-40F0-9D9A-714BCC24B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A5EF-2A2B-40F0-9D9A-714BCC24B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5819-9520-4716-A853-A0CBA8428402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5819-9520-4716-A853-A0CBA8428402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A5EF-2A2B-40F0-9D9A-714BCC24B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5819-9520-4716-A853-A0CBA8428402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A5EF-2A2B-40F0-9D9A-714BCC24B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BB5819-9520-4716-A853-A0CBA8428402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03A5EF-2A2B-40F0-9D9A-714BCC24B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5819-9520-4716-A853-A0CBA8428402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03A5EF-2A2B-40F0-9D9A-714BCC24B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BB5819-9520-4716-A853-A0CBA8428402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F03A5EF-2A2B-40F0-9D9A-714BCC24B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ld-land.ru/tests/test2/968" TargetMode="External"/><Relationship Id="rId3" Type="http://schemas.openxmlformats.org/officeDocument/2006/relationships/hyperlink" Target="http://topreferat.znate.ru/docs/index-38868.html" TargetMode="External"/><Relationship Id="rId7" Type="http://schemas.openxmlformats.org/officeDocument/2006/relationships/hyperlink" Target="http://moy-maluch.com/skazka-o-rybake-i-rybke.html" TargetMode="External"/><Relationship Id="rId2" Type="http://schemas.openxmlformats.org/officeDocument/2006/relationships/hyperlink" Target="http://www.e-talgar.com/news/m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ova.ru/" TargetMode="External"/><Relationship Id="rId5" Type="http://schemas.openxmlformats.org/officeDocument/2006/relationships/hyperlink" Target="http://luntiki.ru/" TargetMode="External"/><Relationship Id="rId10" Type="http://schemas.openxmlformats.org/officeDocument/2006/relationships/hyperlink" Target="http://www.rvb.ru/pushkin/" TargetMode="External"/><Relationship Id="rId4" Type="http://schemas.openxmlformats.org/officeDocument/2006/relationships/hyperlink" Target="http://yandex.ru/images/" TargetMode="External"/><Relationship Id="rId9" Type="http://schemas.openxmlformats.org/officeDocument/2006/relationships/hyperlink" Target="http://www.rvb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9442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А.С. Пушкин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"Сказка о золотом петушке"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780928"/>
            <a:ext cx="6429404" cy="1089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i="1" dirty="0" smtClean="0">
                <a:solidFill>
                  <a:srgbClr val="000000"/>
                </a:solidFill>
                <a:latin typeface="Franklin Gothic Heavy" pitchFamily="34" charset="0"/>
              </a:rPr>
              <a:t>Объяснение  устаревших  слов  из</a:t>
            </a:r>
          </a:p>
          <a:p>
            <a:pPr algn="ctr">
              <a:lnSpc>
                <a:spcPct val="90000"/>
              </a:lnSpc>
            </a:pPr>
            <a:endParaRPr lang="ru-RU" b="1" i="1" dirty="0" smtClean="0">
              <a:solidFill>
                <a:srgbClr val="000000"/>
              </a:solidFill>
              <a:latin typeface="Franklin Gothic Heavy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b="1" i="1" dirty="0" smtClean="0">
                <a:solidFill>
                  <a:srgbClr val="000000"/>
                </a:solidFill>
                <a:latin typeface="Franklin Gothic Heavy" pitchFamily="34" charset="0"/>
              </a:rPr>
              <a:t> «Сказки  о  золотом петушке»  А.С.Пушкина</a:t>
            </a:r>
          </a:p>
          <a:p>
            <a:pPr algn="ctr">
              <a:lnSpc>
                <a:spcPct val="90000"/>
              </a:lnSpc>
            </a:pPr>
            <a:r>
              <a:rPr lang="ru-RU" b="1" i="1" dirty="0" smtClean="0">
                <a:solidFill>
                  <a:srgbClr val="000000"/>
                </a:solidFill>
                <a:latin typeface="Franklin Gothic Heavy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4186808" cy="63009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59936" cy="58353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«Войска идут день и ночь;</a:t>
            </a:r>
          </a:p>
          <a:p>
            <a:pPr>
              <a:buNone/>
            </a:pPr>
            <a:r>
              <a:rPr lang="ru-RU" sz="2400" dirty="0" smtClean="0"/>
              <a:t>Им становится </a:t>
            </a:r>
            <a:r>
              <a:rPr lang="ru-RU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невмочь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Ни побоища, ни </a:t>
            </a:r>
            <a:r>
              <a:rPr lang="ru-RU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стана</a:t>
            </a:r>
            <a:r>
              <a:rPr lang="ru-RU" sz="2400" dirty="0" smtClean="0"/>
              <a:t>,</a:t>
            </a:r>
          </a:p>
          <a:p>
            <a:pPr>
              <a:buNone/>
            </a:pPr>
            <a:r>
              <a:rPr lang="ru-RU" sz="2400" dirty="0" smtClean="0"/>
              <a:t>Ни надгробного </a:t>
            </a:r>
            <a:r>
              <a:rPr lang="ru-RU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кургана</a:t>
            </a:r>
            <a:r>
              <a:rPr lang="ru-RU" sz="2400" dirty="0" smtClean="0"/>
              <a:t>»</a:t>
            </a:r>
          </a:p>
          <a:p>
            <a:pPr>
              <a:buNone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Невмочь </a:t>
            </a:r>
            <a:r>
              <a:rPr lang="ru-RU" sz="2400" dirty="0" smtClean="0"/>
              <a:t>– невмоготу</a:t>
            </a:r>
          </a:p>
          <a:p>
            <a:pPr>
              <a:buFont typeface="Arial" pitchFamily="34" charset="0"/>
              <a:buChar char="•"/>
            </a:pPr>
            <a:r>
              <a:rPr lang="ru-RU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Стан </a:t>
            </a:r>
            <a:r>
              <a:rPr lang="ru-RU" sz="2400" dirty="0" smtClean="0"/>
              <a:t>- военный вражеский лагерь, место расположения войска.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Курган</a:t>
            </a:r>
            <a:r>
              <a:rPr lang="ru-RU" sz="2400" dirty="0" smtClean="0"/>
              <a:t> - холм, горка.</a:t>
            </a:r>
            <a:br>
              <a:rPr lang="ru-RU" sz="2400" dirty="0" smtClean="0"/>
            </a:b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8" name="Содержимое 7" descr="курга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204864"/>
            <a:ext cx="4419278" cy="4177942"/>
          </a:xfrm>
        </p:spPr>
      </p:pic>
      <p:sp>
        <p:nvSpPr>
          <p:cNvPr id="7" name="TextBox 6"/>
          <p:cNvSpPr txBox="1"/>
          <p:nvPr/>
        </p:nvSpPr>
        <p:spPr>
          <a:xfrm>
            <a:off x="4572001" y="4077072"/>
            <a:ext cx="41764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sz="2800" i="1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76056" y="152400"/>
            <a:ext cx="3600400" cy="121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59936" cy="583535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</a:t>
            </a:r>
          </a:p>
          <a:p>
            <a:pPr>
              <a:buNone/>
            </a:pPr>
            <a:r>
              <a:rPr lang="ru-RU" sz="2400" b="1" i="1" dirty="0" smtClean="0"/>
              <a:t>« Вот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осьмо</a:t>
            </a:r>
            <a:r>
              <a:rPr lang="ru-RU" sz="24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й</a:t>
            </a:r>
            <a:r>
              <a:rPr lang="ru-RU" sz="2400" b="1" i="1" dirty="0" smtClean="0"/>
              <a:t> уж день проходит,</a:t>
            </a:r>
          </a:p>
          <a:p>
            <a:pPr>
              <a:buNone/>
            </a:pPr>
            <a:r>
              <a:rPr lang="ru-RU" sz="2400" b="1" i="1" dirty="0" smtClean="0"/>
              <a:t> Войско в горы царь приводит</a:t>
            </a:r>
          </a:p>
          <a:p>
            <a:pPr>
              <a:buNone/>
            </a:pPr>
            <a:r>
              <a:rPr lang="ru-RU" sz="2400" b="1" i="1" dirty="0" smtClean="0"/>
              <a:t>И промеж высоких гор</a:t>
            </a:r>
          </a:p>
          <a:p>
            <a:pPr>
              <a:buNone/>
            </a:pPr>
            <a:r>
              <a:rPr lang="ru-RU" sz="2400" b="1" i="1" dirty="0" smtClean="0"/>
              <a:t>Видит </a:t>
            </a:r>
            <a:r>
              <a:rPr lang="ru-RU" sz="2400" b="1" i="1" u="sng" dirty="0" smtClean="0"/>
              <a:t>шёлковый</a:t>
            </a:r>
            <a:r>
              <a:rPr lang="ru-RU" sz="2400" b="1" i="1" dirty="0" smtClean="0"/>
              <a:t> </a:t>
            </a:r>
            <a:r>
              <a:rPr lang="ru-RU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шатёр</a:t>
            </a:r>
            <a:r>
              <a:rPr lang="ru-RU" sz="2400" b="1" i="1" dirty="0" smtClean="0"/>
              <a:t>»</a:t>
            </a:r>
          </a:p>
          <a:p>
            <a:pPr>
              <a:buNone/>
            </a:pPr>
            <a:endParaRPr lang="ru-RU" sz="2400" b="1" i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u="sng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Осьмой</a:t>
            </a:r>
            <a:r>
              <a:rPr lang="ru-RU" sz="2400" b="1" i="1" dirty="0" smtClean="0"/>
              <a:t> – восьмой</a:t>
            </a:r>
          </a:p>
          <a:p>
            <a:pPr>
              <a:buFont typeface="Arial" pitchFamily="34" charset="0"/>
              <a:buChar char="•"/>
            </a:pPr>
            <a:r>
              <a:rPr lang="ru-RU" sz="24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Шатёр</a:t>
            </a:r>
            <a:r>
              <a:rPr lang="ru-RU" sz="2400" b="1" i="1" dirty="0" smtClean="0"/>
              <a:t> - </a:t>
            </a:r>
            <a:r>
              <a:rPr lang="ru-RU" sz="2400" dirty="0" smtClean="0"/>
              <a:t>большая палатка, временное помещение.</a:t>
            </a:r>
            <a:br>
              <a:rPr lang="ru-RU" sz="2400" dirty="0" smtClean="0"/>
            </a:br>
            <a:endParaRPr lang="ru-RU" sz="2400" b="1" i="1" dirty="0" smtClean="0"/>
          </a:p>
        </p:txBody>
      </p:sp>
      <p:pic>
        <p:nvPicPr>
          <p:cNvPr id="7" name="Содержимое 6" descr="шатер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412776"/>
            <a:ext cx="4464496" cy="353254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59936" cy="65253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«Что за страшная картина!</a:t>
            </a:r>
          </a:p>
          <a:p>
            <a:pPr>
              <a:buNone/>
            </a:pPr>
            <a:r>
              <a:rPr lang="ru-RU" dirty="0" smtClean="0"/>
              <a:t>Перед ним его два сына</a:t>
            </a:r>
          </a:p>
          <a:p>
            <a:pPr>
              <a:buNone/>
            </a:pPr>
            <a:r>
              <a:rPr lang="ru-RU" dirty="0" smtClean="0"/>
              <a:t>Без </a:t>
            </a:r>
            <a:r>
              <a:rPr lang="ru-RU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шеломов</a:t>
            </a:r>
            <a:r>
              <a:rPr lang="ru-RU" dirty="0" smtClean="0"/>
              <a:t> и без </a:t>
            </a:r>
            <a:r>
              <a:rPr lang="ru-RU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лат</a:t>
            </a:r>
          </a:p>
          <a:p>
            <a:pPr>
              <a:buNone/>
            </a:pPr>
            <a:r>
              <a:rPr lang="ru-RU" dirty="0" smtClean="0"/>
              <a:t>Оба мертвые лежат»</a:t>
            </a:r>
          </a:p>
          <a:p>
            <a:pPr>
              <a:buNone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Шелом</a:t>
            </a:r>
            <a:r>
              <a:rPr lang="ru-RU" dirty="0" smtClean="0"/>
              <a:t> - шлем, старинный воинский головной убор, защищавший от ударов холодным оружием.</a:t>
            </a:r>
            <a:br>
              <a:rPr lang="ru-RU" dirty="0" smtClean="0"/>
            </a:b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Латы</a:t>
            </a:r>
            <a:r>
              <a:rPr lang="ru-RU" dirty="0" smtClean="0"/>
              <a:t> - старинные металлические доспехи, защищавшие воинов в древности.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латы и шлем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692696"/>
            <a:ext cx="3845843" cy="561932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0" y="152400"/>
            <a:ext cx="4114800" cy="121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337624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«Меч вонзивши друг во друга.</a:t>
            </a:r>
          </a:p>
          <a:p>
            <a:pPr>
              <a:buNone/>
            </a:pPr>
            <a:r>
              <a:rPr lang="ru-RU" sz="2800" dirty="0" smtClean="0"/>
              <a:t>Бродят корни их средь луга,</a:t>
            </a:r>
          </a:p>
          <a:p>
            <a:pPr>
              <a:buNone/>
            </a:pPr>
            <a:r>
              <a:rPr lang="ru-RU" sz="2800" dirty="0" smtClean="0"/>
              <a:t>По притоптанной траве, </a:t>
            </a:r>
          </a:p>
          <a:p>
            <a:pPr>
              <a:buNone/>
            </a:pPr>
            <a:r>
              <a:rPr lang="ru-RU" sz="2800" dirty="0" smtClean="0"/>
              <a:t>По кровавой </a:t>
            </a:r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мураве</a:t>
            </a:r>
            <a:r>
              <a:rPr lang="ru-RU" sz="2800" dirty="0" smtClean="0"/>
              <a:t>»</a:t>
            </a:r>
          </a:p>
          <a:p>
            <a:pPr>
              <a:buNone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Мурава</a:t>
            </a:r>
            <a:r>
              <a:rPr lang="ru-RU" sz="2800" dirty="0" smtClean="0"/>
              <a:t> - молодая, сочная зелёная трава</a:t>
            </a:r>
            <a:endParaRPr lang="ru-RU" sz="2800" dirty="0"/>
          </a:p>
        </p:txBody>
      </p:sp>
      <p:pic>
        <p:nvPicPr>
          <p:cNvPr id="7" name="Содержимое 6" descr="сын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620688"/>
            <a:ext cx="4172272" cy="46525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59936" cy="5475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3573016"/>
            <a:ext cx="8291264" cy="28083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59936" cy="4683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59936" cy="518728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59936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59936" cy="63093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i="1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74574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Александр  Сергеевич  Пушкин</a:t>
            </a:r>
            <a:r>
              <a:rPr lang="ru-RU" sz="2400" dirty="0" smtClean="0">
                <a:solidFill>
                  <a:schemeClr val="bg1"/>
                </a:solidFill>
              </a:rPr>
              <a:t>   создал  своё  произведение «Сказка  о золотом петушке» в  Болдино  осенью   1834 года. Поэт  писал  друзьям, что  осень  его  любимое  время  года – «пора  моих    литературных  трудов   настает…».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3256682" y="2852936"/>
            <a:ext cx="5375313" cy="3528392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59936" cy="554732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59936" cy="56193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5517232"/>
            <a:ext cx="65162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i="1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59936" cy="5547320"/>
          </a:xfrm>
        </p:spPr>
        <p:txBody>
          <a:bodyPr/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59936" cy="55473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59936" cy="55473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59936" cy="54753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59936" cy="56193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59936" cy="5619328"/>
          </a:xfrm>
        </p:spPr>
        <p:txBody>
          <a:bodyPr/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 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0009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76672"/>
            <a:ext cx="735811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Источники для материала презентации</a:t>
            </a:r>
            <a:r>
              <a:rPr lang="en-US" sz="2400" dirty="0" smtClean="0"/>
              <a:t>:</a:t>
            </a:r>
            <a:endParaRPr lang="ru-RU" sz="2400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968552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prstClr val="white"/>
                </a:solidFill>
                <a:hlinkClick r:id="rId2"/>
              </a:rPr>
              <a:t>http://www.e-talgar.com/news/my</a:t>
            </a:r>
            <a:endParaRPr lang="ru-RU" dirty="0" smtClean="0">
              <a:solidFill>
                <a:prstClr val="white"/>
              </a:solidFill>
            </a:endParaRPr>
          </a:p>
          <a:p>
            <a:r>
              <a:rPr lang="en-US" dirty="0" err="1" smtClean="0">
                <a:hlinkClick r:id="rId3"/>
              </a:rPr>
              <a:t>http://topreferat.znate.ru/docs/index-38868.html</a:t>
            </a:r>
            <a:endParaRPr lang="ru-RU" dirty="0" smtClean="0"/>
          </a:p>
          <a:p>
            <a:r>
              <a:rPr lang="en-US" dirty="0" err="1" smtClean="0">
                <a:hlinkClick r:id="rId4"/>
              </a:rPr>
              <a:t>http://yandex.ru/images/</a:t>
            </a:r>
            <a:endParaRPr lang="ru-RU" dirty="0" smtClean="0"/>
          </a:p>
          <a:p>
            <a:r>
              <a:rPr lang="en-US" dirty="0" err="1" smtClean="0">
                <a:hlinkClick r:id="rId5"/>
              </a:rPr>
              <a:t>http://luntiki.ru/</a:t>
            </a:r>
            <a:endParaRPr lang="ru-RU" dirty="0" smtClean="0"/>
          </a:p>
          <a:p>
            <a:r>
              <a:rPr lang="en-US" dirty="0" err="1" smtClean="0">
                <a:hlinkClick r:id="rId6"/>
              </a:rPr>
              <a:t>http://www.slova.ru/</a:t>
            </a:r>
            <a:endParaRPr lang="ru-RU" dirty="0" smtClean="0"/>
          </a:p>
          <a:p>
            <a:pPr lvl="0"/>
            <a:r>
              <a:rPr lang="en-US" dirty="0" err="1" smtClean="0">
                <a:solidFill>
                  <a:prstClr val="white"/>
                </a:solidFill>
                <a:hlinkClick r:id="rId3"/>
              </a:rPr>
              <a:t>http://topreferat.znate.ru/docs/index-38868.html</a:t>
            </a:r>
            <a:endParaRPr lang="ru-RU" dirty="0" smtClean="0">
              <a:solidFill>
                <a:prstClr val="white"/>
              </a:solidFill>
            </a:endParaRPr>
          </a:p>
          <a:p>
            <a:r>
              <a:rPr lang="en-US" dirty="0" smtClean="0">
                <a:hlinkClick r:id="rId7"/>
              </a:rPr>
              <a:t>http://</a:t>
            </a:r>
            <a:r>
              <a:rPr lang="en-US" dirty="0" err="1" smtClean="0">
                <a:hlinkClick r:id="rId7"/>
              </a:rPr>
              <a:t>moy-maluch.com</a:t>
            </a:r>
            <a:r>
              <a:rPr lang="en-US" dirty="0" smtClean="0">
                <a:hlinkClick r:id="rId7"/>
              </a:rPr>
              <a:t>/</a:t>
            </a:r>
            <a:r>
              <a:rPr lang="en-US" dirty="0" err="1" smtClean="0">
                <a:hlinkClick r:id="rId7"/>
              </a:rPr>
              <a:t>skazka</a:t>
            </a:r>
            <a:r>
              <a:rPr lang="en-US" dirty="0" smtClean="0">
                <a:hlinkClick r:id="rId7"/>
              </a:rPr>
              <a:t>-o-</a:t>
            </a:r>
            <a:r>
              <a:rPr lang="en-US" dirty="0" err="1" smtClean="0">
                <a:hlinkClick r:id="rId7"/>
              </a:rPr>
              <a:t>rybake</a:t>
            </a:r>
            <a:r>
              <a:rPr lang="en-US" dirty="0" smtClean="0">
                <a:hlinkClick r:id="rId7"/>
              </a:rPr>
              <a:t>-</a:t>
            </a:r>
            <a:r>
              <a:rPr lang="en-US" dirty="0" err="1" smtClean="0">
                <a:hlinkClick r:id="rId7"/>
              </a:rPr>
              <a:t>i</a:t>
            </a:r>
            <a:r>
              <a:rPr lang="en-US" dirty="0" smtClean="0">
                <a:hlinkClick r:id="rId7"/>
              </a:rPr>
              <a:t>-</a:t>
            </a:r>
            <a:r>
              <a:rPr lang="en-US" dirty="0" err="1" smtClean="0">
                <a:hlinkClick r:id="rId7"/>
              </a:rPr>
              <a:t>rybke.html</a:t>
            </a:r>
            <a:endParaRPr lang="ru-RU" dirty="0" smtClean="0"/>
          </a:p>
          <a:p>
            <a:r>
              <a:rPr lang="en-US" dirty="0" err="1" smtClean="0">
                <a:hlinkClick r:id="rId8"/>
              </a:rPr>
              <a:t>http://www.old-land.ru/tests/test2/968</a:t>
            </a:r>
            <a:endParaRPr lang="ru-RU" dirty="0" smtClean="0">
              <a:hlinkClick r:id="rId8"/>
            </a:endParaRPr>
          </a:p>
          <a:p>
            <a:r>
              <a:rPr lang="en-US" dirty="0" err="1" smtClean="0">
                <a:hlinkClick r:id="rId9"/>
              </a:rPr>
              <a:t>rvb.ru</a:t>
            </a:r>
            <a:r>
              <a:rPr lang="en-US" dirty="0" smtClean="0"/>
              <a:t>›</a:t>
            </a:r>
            <a:r>
              <a:rPr lang="ru-RU" dirty="0" smtClean="0">
                <a:hlinkClick r:id="rId10"/>
              </a:rPr>
              <a:t>Пушкин</a:t>
            </a:r>
            <a:r>
              <a:rPr lang="ru-RU" dirty="0" smtClean="0"/>
              <a:t>›</a:t>
            </a:r>
          </a:p>
          <a:p>
            <a:pPr>
              <a:buNone/>
            </a:pPr>
            <a:endParaRPr lang="en-US" dirty="0" smtClean="0">
              <a:hlinkClick r:id="rId8"/>
            </a:endParaRPr>
          </a:p>
          <a:p>
            <a:pPr lvl="0"/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59936" cy="4971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Но под старость</a:t>
            </a:r>
          </a:p>
          <a:p>
            <a:pPr>
              <a:buNone/>
            </a:pPr>
            <a:r>
              <a:rPr lang="ru-RU" sz="2800" dirty="0" smtClean="0"/>
              <a:t>захотел отдохнуть от </a:t>
            </a:r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ратных</a:t>
            </a:r>
            <a:r>
              <a:rPr lang="ru-RU" sz="28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/>
              <a:t>дел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Должен был он содержать многочисленную </a:t>
            </a:r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рать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Содержимое 7" descr="рать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620688"/>
            <a:ext cx="4275262" cy="3456384"/>
          </a:xfrm>
        </p:spPr>
      </p:pic>
      <p:sp>
        <p:nvSpPr>
          <p:cNvPr id="9" name="Прямоугольник 8"/>
          <p:cNvSpPr/>
          <p:nvPr/>
        </p:nvSpPr>
        <p:spPr>
          <a:xfrm>
            <a:off x="4283968" y="4149080"/>
            <a:ext cx="4392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Рать</a:t>
            </a:r>
            <a:r>
              <a:rPr lang="ru-RU" sz="3200" dirty="0" smtClean="0"/>
              <a:t> – войско.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Ратные</a:t>
            </a:r>
            <a:r>
              <a:rPr lang="ru-RU" sz="3200" dirty="0" smtClean="0"/>
              <a:t> – военные.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59936" cy="525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Воеводы </a:t>
            </a:r>
            <a:r>
              <a:rPr lang="ru-RU" sz="2800" dirty="0" smtClean="0"/>
              <a:t>не дремали, но никак не успевали: Ждут бывало, с юга, глядь, -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Ан</a:t>
            </a:r>
            <a:r>
              <a:rPr lang="ru-RU" sz="2800" dirty="0" smtClean="0"/>
              <a:t> с востока лезет </a:t>
            </a:r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рать.</a:t>
            </a:r>
            <a:r>
              <a:rPr lang="ru-RU" sz="2800" dirty="0" smtClean="0"/>
              <a:t> 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воеводы</a:t>
            </a:r>
            <a:r>
              <a:rPr lang="ru-RU" sz="2800" i="1" dirty="0" smtClean="0"/>
              <a:t>- начальники</a:t>
            </a:r>
          </a:p>
          <a:p>
            <a:pPr>
              <a:buNone/>
            </a:pPr>
            <a:r>
              <a:rPr lang="ru-RU" sz="2800" i="1" dirty="0" smtClean="0"/>
              <a:t> </a:t>
            </a:r>
            <a:r>
              <a:rPr lang="ru-RU" sz="2800" b="1" i="1" dirty="0" smtClean="0">
                <a:solidFill>
                  <a:schemeClr val="bg1"/>
                </a:solidFill>
              </a:rPr>
              <a:t>ан</a:t>
            </a:r>
            <a:r>
              <a:rPr lang="ru-RU" sz="2800" i="1" dirty="0" smtClean="0">
                <a:solidFill>
                  <a:schemeClr val="bg1"/>
                </a:solidFill>
              </a:rPr>
              <a:t> –</a:t>
            </a:r>
            <a:r>
              <a:rPr lang="ru-RU" sz="2800" i="1" dirty="0" smtClean="0"/>
              <a:t> но вдруг</a:t>
            </a:r>
          </a:p>
        </p:txBody>
      </p:sp>
      <p:pic>
        <p:nvPicPr>
          <p:cNvPr id="6" name="Содержимое 5" descr="воевод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980728"/>
            <a:ext cx="3568390" cy="4572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618856" cy="61926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800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sz="11200" dirty="0" smtClean="0"/>
              <a:t>Справят здесь, - </a:t>
            </a:r>
            <a:r>
              <a:rPr lang="ru-RU" sz="112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лихие гости </a:t>
            </a:r>
          </a:p>
          <a:p>
            <a:pPr>
              <a:buNone/>
            </a:pPr>
            <a:r>
              <a:rPr lang="ru-RU" sz="11200" dirty="0" smtClean="0"/>
              <a:t>Идут от моря. От злости</a:t>
            </a:r>
          </a:p>
          <a:p>
            <a:pPr>
              <a:buNone/>
            </a:pPr>
            <a:r>
              <a:rPr lang="ru-RU" sz="112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Инда</a:t>
            </a:r>
            <a:r>
              <a:rPr lang="ru-RU" sz="11200" dirty="0" smtClean="0"/>
              <a:t> плакал царь </a:t>
            </a:r>
            <a:r>
              <a:rPr lang="ru-RU" sz="11200" dirty="0" err="1" smtClean="0"/>
              <a:t>Дадон</a:t>
            </a:r>
            <a:r>
              <a:rPr lang="ru-RU" sz="11200" dirty="0" smtClean="0"/>
              <a:t>,</a:t>
            </a:r>
          </a:p>
          <a:p>
            <a:pPr>
              <a:buNone/>
            </a:pPr>
            <a:r>
              <a:rPr lang="ru-RU" sz="112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Инда </a:t>
            </a:r>
            <a:r>
              <a:rPr lang="ru-RU" sz="11200" dirty="0" smtClean="0"/>
              <a:t>забывал и сон.</a:t>
            </a:r>
          </a:p>
          <a:p>
            <a:pPr>
              <a:buNone/>
            </a:pPr>
            <a:endParaRPr lang="ru-RU" sz="11200" dirty="0" smtClean="0"/>
          </a:p>
          <a:p>
            <a:pPr>
              <a:buNone/>
            </a:pPr>
            <a:endParaRPr lang="ru-RU" sz="11200" dirty="0" smtClean="0"/>
          </a:p>
          <a:p>
            <a:pPr>
              <a:buNone/>
            </a:pPr>
            <a:r>
              <a:rPr lang="ru-RU" sz="1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Лихие гости</a:t>
            </a:r>
            <a:r>
              <a:rPr lang="ru-RU" sz="1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1200" dirty="0" smtClean="0"/>
              <a:t>– посторонние люди, причиняющие вред. Здесь: разбойники, завоеватели, недруги и т.д.</a:t>
            </a:r>
          </a:p>
          <a:p>
            <a:pPr>
              <a:buNone/>
            </a:pPr>
            <a:r>
              <a:rPr lang="ru-RU" sz="11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Инда</a:t>
            </a:r>
            <a:r>
              <a:rPr lang="ru-RU" sz="11200" dirty="0" smtClean="0"/>
              <a:t> - так что даже</a:t>
            </a:r>
            <a:r>
              <a:rPr lang="ru-RU" sz="7000" dirty="0" smtClean="0"/>
              <a:t/>
            </a:r>
            <a:br>
              <a:rPr lang="ru-RU" sz="7000" dirty="0" smtClean="0"/>
            </a:br>
            <a:endParaRPr lang="ru-RU" sz="70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 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9" y="4653136"/>
            <a:ext cx="8640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b="1" i="1" dirty="0" smtClean="0"/>
              <a:t> </a:t>
            </a:r>
            <a:r>
              <a:rPr lang="ru-RU" sz="2800" i="1" dirty="0" smtClean="0"/>
              <a:t> </a:t>
            </a:r>
          </a:p>
          <a:p>
            <a:endParaRPr lang="ru-RU" dirty="0"/>
          </a:p>
        </p:txBody>
      </p:sp>
      <p:pic>
        <p:nvPicPr>
          <p:cNvPr id="8" name="Содержимое 7" descr="завоевател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764704"/>
            <a:ext cx="4248472" cy="434386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59936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sz="2800" dirty="0" smtClean="0"/>
              <a:t>«Вот он с просьбой о </a:t>
            </a:r>
            <a:r>
              <a:rPr lang="ru-RU" sz="2800" b="1" u="sng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помоге</a:t>
            </a:r>
            <a:endParaRPr lang="ru-RU" sz="2800" b="1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2800" dirty="0" smtClean="0"/>
              <a:t>Обратился к мудрецу,</a:t>
            </a:r>
          </a:p>
          <a:p>
            <a:pPr>
              <a:buNone/>
            </a:pPr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Звездочёту</a:t>
            </a:r>
            <a:r>
              <a:rPr lang="ru-RU" sz="2800" dirty="0" smtClean="0"/>
              <a:t> и </a:t>
            </a:r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скопцу</a:t>
            </a:r>
          </a:p>
          <a:p>
            <a:pPr>
              <a:buNone/>
            </a:pPr>
            <a:r>
              <a:rPr lang="ru-RU" sz="2800" dirty="0" smtClean="0"/>
              <a:t>Шлет за ним гонца с поклоном»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27584" y="4581128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Помога</a:t>
            </a:r>
            <a:r>
              <a:rPr lang="ru-RU" sz="2800" i="1" dirty="0" smtClean="0"/>
              <a:t>– помощь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Звездочёт</a:t>
            </a:r>
            <a:r>
              <a:rPr lang="ru-RU" sz="2800" i="1" dirty="0" smtClean="0"/>
              <a:t> – </a:t>
            </a:r>
            <a:r>
              <a:rPr lang="ru-RU" sz="2800" dirty="0" smtClean="0"/>
              <a:t>предсказатель, гадающий по звёздам.</a:t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Скопец</a:t>
            </a:r>
            <a:r>
              <a:rPr lang="ru-RU" sz="2800" dirty="0" smtClean="0"/>
              <a:t> - мужчина, неспособный иметь детей.</a:t>
            </a:r>
            <a:br>
              <a:rPr lang="ru-RU" sz="2800" dirty="0" smtClean="0"/>
            </a:br>
            <a:endParaRPr lang="ru-RU" sz="2800" i="1" dirty="0"/>
          </a:p>
        </p:txBody>
      </p:sp>
      <p:pic>
        <p:nvPicPr>
          <p:cNvPr id="7" name="Содержимое 6" descr="звездоче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404664"/>
            <a:ext cx="3487783" cy="4572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330824" cy="56913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/>
              <a:t>« Посади ты эту птицу, - Молвил он царю, - на </a:t>
            </a:r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спицу</a:t>
            </a:r>
            <a:r>
              <a:rPr lang="ru-RU" sz="2800" dirty="0" smtClean="0"/>
              <a:t>; </a:t>
            </a:r>
          </a:p>
          <a:p>
            <a:pPr>
              <a:buNone/>
            </a:pPr>
            <a:r>
              <a:rPr lang="ru-RU" sz="2800" dirty="0" smtClean="0"/>
              <a:t>Петушок мой золотой Будет верный сторож твой: </a:t>
            </a:r>
          </a:p>
          <a:p>
            <a:pPr>
              <a:buNone/>
            </a:pPr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Коль</a:t>
            </a:r>
            <a:r>
              <a:rPr lang="ru-RU" sz="2800" dirty="0" smtClean="0"/>
              <a:t> кругом все будет мирно, Так сидеть он будет смирно</a:t>
            </a:r>
          </a:p>
          <a:p>
            <a:pPr>
              <a:buNone/>
            </a:pPr>
            <a:endParaRPr lang="ru-RU" sz="2800" b="1" i="1" u="sng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800" b="1" i="1" u="sng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b="1" i="1" dirty="0" smtClean="0"/>
              <a:t>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Спица</a:t>
            </a:r>
            <a:r>
              <a:rPr lang="ru-RU" sz="2800" dirty="0" smtClean="0"/>
              <a:t> – длинный заостренный деревянный или металлический стержень, прут.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 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Коль </a:t>
            </a:r>
            <a:r>
              <a:rPr lang="ru-RU" dirty="0" smtClean="0"/>
              <a:t>– если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5" name="Содержимое 4" descr="петушо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836712"/>
            <a:ext cx="4028256" cy="388843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474840" cy="4971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 "За такое одолженье, - Говорит он в восхищенье, - </a:t>
            </a:r>
          </a:p>
          <a:p>
            <a:pPr>
              <a:buNone/>
            </a:pPr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Волю </a:t>
            </a:r>
            <a:r>
              <a:rPr lang="ru-RU" sz="2800" dirty="0" smtClean="0"/>
              <a:t>первую твою Я исполню, как мою".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Воля</a:t>
            </a:r>
            <a:r>
              <a:rPr lang="ru-RU" dirty="0" smtClean="0"/>
              <a:t> – желание, требование.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437112"/>
            <a:ext cx="90366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sz="2800" i="1" dirty="0" smtClean="0"/>
          </a:p>
          <a:p>
            <a:endParaRPr lang="ru-RU" dirty="0"/>
          </a:p>
        </p:txBody>
      </p:sp>
      <p:pic>
        <p:nvPicPr>
          <p:cNvPr id="10" name="Содержимое 9" descr="петушок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980728"/>
            <a:ext cx="4104456" cy="525658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59936" cy="5691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  «</a:t>
            </a:r>
            <a:r>
              <a:rPr lang="ru-RU" sz="2800" dirty="0" smtClean="0"/>
              <a:t>Царь </a:t>
            </a:r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скликает</a:t>
            </a:r>
            <a:r>
              <a:rPr lang="ru-RU" sz="2800" dirty="0" smtClean="0"/>
              <a:t> третью рать</a:t>
            </a:r>
          </a:p>
          <a:p>
            <a:pPr>
              <a:buNone/>
            </a:pPr>
            <a:r>
              <a:rPr lang="ru-RU" sz="2800" dirty="0" smtClean="0"/>
              <a:t>И ведет её к востоку,-</a:t>
            </a:r>
          </a:p>
          <a:p>
            <a:pPr>
              <a:buNone/>
            </a:pPr>
            <a:r>
              <a:rPr lang="ru-RU" sz="2800" dirty="0" smtClean="0"/>
              <a:t>Сам не зная, быть ли </a:t>
            </a:r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проку»</a:t>
            </a:r>
          </a:p>
          <a:p>
            <a:pPr>
              <a:buNone/>
            </a:pPr>
            <a:endParaRPr lang="ru-RU" sz="2800" b="1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sz="2800" b="1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Скликать – </a:t>
            </a:r>
            <a:r>
              <a:rPr lang="ru-RU" sz="2800" b="1" dirty="0" smtClean="0"/>
              <a:t>собирать в одно место, созывая голосом</a:t>
            </a:r>
          </a:p>
          <a:p>
            <a:pPr>
              <a:buFont typeface="Arial" pitchFamily="34" charset="0"/>
              <a:buChar char="•"/>
            </a:pPr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Прок</a:t>
            </a:r>
            <a:r>
              <a:rPr lang="ru-RU" sz="2800" b="1" dirty="0" smtClean="0"/>
              <a:t> - польза</a:t>
            </a:r>
          </a:p>
          <a:p>
            <a:pPr>
              <a:buFont typeface="Arial" pitchFamily="34" charset="0"/>
              <a:buChar char="•"/>
            </a:pPr>
            <a:endParaRPr lang="ru-RU" sz="2800" b="1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sz="2800" b="1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sz="2800" b="1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sz="2800" b="1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sz="2800" b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царь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836712"/>
            <a:ext cx="4495800" cy="441594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wipe dir="r"/>
      </p:transition>
    </mc:Choice>
    <mc:Fallback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489</TotalTime>
  <Words>277</Words>
  <Application>Microsoft Office PowerPoint</Application>
  <PresentationFormat>Экран (4:3)</PresentationFormat>
  <Paragraphs>115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     А.С. Пушкин  "Сказка о золотом петушке"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 Пушкин "Сказка о рыбаке и рыбке".</dc:title>
  <dc:creator>admin</dc:creator>
  <cp:lastModifiedBy>Настя</cp:lastModifiedBy>
  <cp:revision>25</cp:revision>
  <dcterms:created xsi:type="dcterms:W3CDTF">2015-01-07T05:59:49Z</dcterms:created>
  <dcterms:modified xsi:type="dcterms:W3CDTF">2021-04-11T11:55:05Z</dcterms:modified>
</cp:coreProperties>
</file>