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76" r:id="rId5"/>
    <p:sldId id="284" r:id="rId6"/>
    <p:sldId id="258" r:id="rId7"/>
    <p:sldId id="259" r:id="rId8"/>
    <p:sldId id="260" r:id="rId9"/>
    <p:sldId id="262" r:id="rId10"/>
    <p:sldId id="274" r:id="rId11"/>
    <p:sldId id="271" r:id="rId12"/>
    <p:sldId id="275" r:id="rId13"/>
    <p:sldId id="269" r:id="rId14"/>
    <p:sldId id="270" r:id="rId15"/>
    <p:sldId id="278" r:id="rId16"/>
  </p:sldIdLst>
  <p:sldSz cx="9144000" cy="5143500" type="screen16x9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7B953"/>
    <a:srgbClr val="9F092D"/>
    <a:srgbClr val="F9AD6F"/>
    <a:srgbClr val="6B6B6B"/>
    <a:srgbClr val="4D4D4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howGuides="1">
      <p:cViewPr varScale="1">
        <p:scale>
          <a:sx n="82" d="100"/>
          <a:sy n="82" d="100"/>
        </p:scale>
        <p:origin x="-739" y="-77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B6166E3-A575-48F3-B482-2359514F61E2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0665B0C-4BBD-48DE-B2D9-60F96856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3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3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2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B1F3-EA2F-4977-A203-76520683ACE0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gif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24.gif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12.wdp"/><Relationship Id="rId4" Type="http://schemas.openxmlformats.org/officeDocument/2006/relationships/image" Target="../media/image51.png"/><Relationship Id="rId9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" y="-20538"/>
            <a:ext cx="913273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047" y="2067694"/>
            <a:ext cx="7460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ВСЕРОССИЙСКОЕ</a:t>
            </a:r>
            <a:r>
              <a:rPr lang="ru-RU" sz="2800" b="1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sz="28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ДВИЖЕНИЕ «ЮНАРМИЯ»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6200" y="195486"/>
            <a:ext cx="6740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0000"/>
                </a:solidFill>
              </a:rPr>
              <a:t>МИНИСТЕРСТВО ОБОРОНЫ РОССИЙСКОЙ ФЕДЕРАЦИИ</a:t>
            </a:r>
            <a:endParaRPr lang="ru-RU" sz="2000" b="1" dirty="0">
              <a:solidFill>
                <a:srgbClr val="9A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8004">
            <a:off x="6156902" y="4308154"/>
            <a:ext cx="3937802" cy="7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573528"/>
            <a:ext cx="54162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9A0000"/>
                </a:solidFill>
                <a:latin typeface="Arial Narrow" pitchFamily="34" charset="0"/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«У нас нет и не может быть никакой другой объединяющей идеи, кроме патриотизма»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Президент Российской Федерации </a:t>
            </a:r>
          </a:p>
          <a:p>
            <a:pPr algn="r"/>
            <a:r>
              <a:rPr lang="ru-RU" b="1" i="1" dirty="0" err="1" smtClean="0">
                <a:solidFill>
                  <a:srgbClr val="FF0000"/>
                </a:solidFill>
                <a:latin typeface="Arial Narrow" pitchFamily="34" charset="0"/>
              </a:rPr>
              <a:t>В.В.Путин</a:t>
            </a:r>
            <a:endParaRPr lang="ru-RU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1600" b="1" i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3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>
            <a:off x="7420831" y="2093972"/>
            <a:ext cx="1690091" cy="226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66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395536" y="24949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ИНФОРМАЦИОННОЕ</a:t>
            </a:r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СОПРОВОЖДЕНИЕ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092197" y="795429"/>
            <a:ext cx="7685053" cy="517343"/>
          </a:xfrm>
          <a:prstGeom prst="roundRect">
            <a:avLst>
              <a:gd name="adj" fmla="val 20254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2071339" y="1851670"/>
            <a:ext cx="6730885" cy="480398"/>
          </a:xfrm>
          <a:prstGeom prst="roundRect">
            <a:avLst>
              <a:gd name="adj" fmla="val 17972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1611019" y="1369099"/>
            <a:ext cx="7185071" cy="408347"/>
          </a:xfrm>
          <a:prstGeom prst="roundRect">
            <a:avLst>
              <a:gd name="adj" fmla="val 20254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2197" y="789553"/>
            <a:ext cx="765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Минобороны России: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Телеканал «Звезда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», газета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«Красная звезда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»; сайт Минобороны России; радио «Звезда-</a:t>
            </a:r>
            <a:r>
              <a:rPr lang="en-US" sz="1400" dirty="0" smtClean="0">
                <a:solidFill>
                  <a:srgbClr val="9A0000"/>
                </a:solidFill>
                <a:latin typeface="Arial Narrow" pitchFamily="34" charset="0"/>
              </a:rPr>
              <a:t>FM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», военные журналы, телестудия Черноморского флота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91679" y="1369100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Военные программы центральных электронных средств массовой информации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339" y="1919008"/>
            <a:ext cx="672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Электронные и печатные  средства массовой информации силовых структур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4" name="AutoShape 4"/>
          <p:cNvSpPr>
            <a:spLocks noChangeArrowheads="1"/>
          </p:cNvSpPr>
          <p:nvPr/>
        </p:nvSpPr>
        <p:spPr bwMode="gray">
          <a:xfrm>
            <a:off x="1691679" y="2931790"/>
            <a:ext cx="7158875" cy="430491"/>
          </a:xfrm>
          <a:prstGeom prst="roundRect">
            <a:avLst>
              <a:gd name="adj" fmla="val 19862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74271" y="2931790"/>
            <a:ext cx="7157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электронные и периодические средства массовой информации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1092198" y="3539188"/>
            <a:ext cx="7709858" cy="438581"/>
          </a:xfrm>
          <a:prstGeom prst="roundRect">
            <a:avLst>
              <a:gd name="adj" fmla="val 19862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92198" y="3539188"/>
            <a:ext cx="765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Редакции молодежных теле- и радиопрограмм, молодежные периодические издания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8" name="AutoShape 4"/>
          <p:cNvSpPr>
            <a:spLocks noChangeArrowheads="1"/>
          </p:cNvSpPr>
          <p:nvPr/>
        </p:nvSpPr>
        <p:spPr bwMode="gray">
          <a:xfrm>
            <a:off x="2084832" y="2427734"/>
            <a:ext cx="6765723" cy="376556"/>
          </a:xfrm>
          <a:prstGeom prst="roundRect">
            <a:avLst>
              <a:gd name="adj" fmla="val 19862"/>
            </a:avLst>
          </a:prstGeom>
          <a:solidFill>
            <a:srgbClr val="F9AD6F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Журнал и официальный сайт Главного штаба Движения 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7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3454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1742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1670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40610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7180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9188"/>
            <a:ext cx="453215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5648" y="2420606"/>
            <a:ext cx="517031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395537" y="4136439"/>
            <a:ext cx="8536383" cy="89392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37924"/>
            <a:ext cx="8455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9A0000"/>
                </a:solidFill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</a:rPr>
              <a:t>Информационное сопровождение деятельности организации предусматривается осуществлять через электронные и печатные СМИ Минобороны России и «военные программы» центральных электронных средств массовой информации, молодежные периодические издания и программы, а также региональные СМИ</a:t>
            </a:r>
            <a:endParaRPr lang="ru-RU" sz="15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0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2" y="67652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87474"/>
            <a:ext cx="73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СТРУКТУРА РУКОВОДЯЩИХ ОРГАНОВ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708" y="1014858"/>
            <a:ext cx="518457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Съезд – Всероссийский юнармейский слет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6" y="3291830"/>
            <a:ext cx="4121889" cy="97210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штабы</a:t>
            </a: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штабов военных округов, флотов, объединений)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9710" y="3291830"/>
            <a:ext cx="3817872" cy="97210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Местные отделения - юнармейские отряды </a:t>
            </a:r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соединений, воинских частей, военно-учебных заведений)</a:t>
            </a:r>
          </a:p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276168" y="3723878"/>
            <a:ext cx="591664" cy="162018"/>
          </a:xfrm>
          <a:prstGeom prst="leftRight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76168" y="3075527"/>
            <a:ext cx="591664" cy="648351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19972" y="1484660"/>
            <a:ext cx="444344" cy="799058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user\Мои документы\Олег\Дизайн\ФОТО ВСЕ\ПАТРИОТИКА\main11310611_f2fbf0f05441734ccadf72c03ad2f8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" y="2041712"/>
            <a:ext cx="1656184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ocuments and Settings\user\Мои документы\Олег\Дизайн\ФОТО ВСЕ\ПАТРИОТИКА\dsc04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19" y="2085696"/>
            <a:ext cx="1613882" cy="97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Мои документы\Олег\Дизайн\ФОТО ВСЕ\ПАТРИОТИКА\Победа 2014\DSCF2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33719" r="15494"/>
          <a:stretch/>
        </p:blipFill>
        <p:spPr bwMode="auto">
          <a:xfrm>
            <a:off x="75522" y="920432"/>
            <a:ext cx="1656184" cy="10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3717" y="2347015"/>
            <a:ext cx="5130571" cy="5847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Главный штаб Всероссийского военно-патриотического  движения «ЮНАРМИЯ»</a:t>
            </a:r>
          </a:p>
        </p:txBody>
      </p:sp>
      <p:pic>
        <p:nvPicPr>
          <p:cNvPr id="7173" name="Picture 5" descr="C:\Documents and Settings\user\Рабочий стол\вдв\svdv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76754"/>
            <a:ext cx="1671586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251520" y="4371950"/>
            <a:ext cx="8539096" cy="63007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371950"/>
            <a:ext cx="8460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В качестве лидера Движения предлагается рассмотреть авторитетного  в обществе и Вооруженных Силах военачальника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(общественно-политического деятеля) 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8590" y="592674"/>
            <a:ext cx="236754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ЛИДЕР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845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53"/>
            <a:ext cx="9174095" cy="51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097" y="3817681"/>
            <a:ext cx="860705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НА БАЗЕ ПАРКА ПРЕДЛАГАЕТСЯ ПРОВОДИТЬ:</a:t>
            </a:r>
          </a:p>
          <a:p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общероссийские и региональные слеты</a:t>
            </a:r>
          </a:p>
          <a:p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старты и  финалы общероссийских военно-спортивных игр и олимпиад</a:t>
            </a:r>
          </a:p>
          <a:p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методические и обучающие семинары с  руководителями региональных штабов  </a:t>
            </a:r>
          </a:p>
          <a:p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сборы и практические занятия с руководителями отрядов   всероссийские эстафеты и уроки мужества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" y="4208667"/>
            <a:ext cx="276607" cy="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" y="4404875"/>
            <a:ext cx="276607" cy="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" y="4661510"/>
            <a:ext cx="276607" cy="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87474"/>
            <a:ext cx="906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ПРОВЕДЕНИЕ МЕРОПРИЯТИЙ В ПАРКЕ “ПАТРИОТ”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8197" name="Picture 5" descr="C:\Documents and Settings\user\Рабочий стол\Фото Патриот\SAVX9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" y="661530"/>
            <a:ext cx="2331564" cy="152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" y="4895822"/>
            <a:ext cx="276607" cy="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user\Рабочий стол\Фото Патриот\upload-TASS_14019349-pic905-895x505-61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9"/>
          <a:stretch/>
        </p:blipFill>
        <p:spPr bwMode="auto">
          <a:xfrm>
            <a:off x="6012159" y="661530"/>
            <a:ext cx="2260073" cy="15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 and Settings\user\Рабочий стол\Фото Патриот\0_da3cd_8800be1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" y="2218716"/>
            <a:ext cx="2321067" cy="151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Documents and Settings\user\Рабочий стол\Фото Патриот\filialyi-parka--patriot--poyavyatsya-v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3" b="7193"/>
          <a:stretch/>
        </p:blipFill>
        <p:spPr bwMode="auto">
          <a:xfrm>
            <a:off x="6012160" y="2218716"/>
            <a:ext cx="2260072" cy="147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user\Рабочий стол\Фото Патриот\0_1eaf40_cda537ac_XL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b="4876"/>
          <a:stretch/>
        </p:blipFill>
        <p:spPr bwMode="auto">
          <a:xfrm>
            <a:off x="2411760" y="1707654"/>
            <a:ext cx="3504789" cy="198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Documents and Settings\user\Рабочий стол\Фото Патриот\image13801280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r="541" b="30741"/>
          <a:stretch/>
        </p:blipFill>
        <p:spPr bwMode="auto">
          <a:xfrm>
            <a:off x="3131840" y="558106"/>
            <a:ext cx="2216567" cy="108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9" name="Picture 3" descr="C:\Documents and Settings\user\Мои документы\Олег\Дизайн\ГЕРАЛЬДИКА\Звезда красная.gi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/>
        </p:blipFill>
        <p:spPr bwMode="auto">
          <a:xfrm>
            <a:off x="7884368" y="563568"/>
            <a:ext cx="1264044" cy="149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74095" cy="51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7572"/>
            <a:ext cx="4392487" cy="177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9223"/>
            <a:ext cx="2313167" cy="122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23313"/>
            <a:ext cx="2429441" cy="124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9224"/>
            <a:ext cx="3456384" cy="389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user\Мои документы\Олег\Дизайн\ГЕРАЛЬДИКА\Звезда красная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/>
        </p:blipFill>
        <p:spPr bwMode="auto">
          <a:xfrm flipH="1">
            <a:off x="-27364" y="3722658"/>
            <a:ext cx="1133831" cy="130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2272" y="195486"/>
            <a:ext cx="7008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ВЗАИМОДЕЙСТВИЕ С ВОИНСКИМИ ЧАСТЯМИ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156889" y="2143122"/>
            <a:ext cx="5366087" cy="9686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889" y="2180362"/>
            <a:ext cx="5366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Учебно-материальная база воинских частей предоставляется организациям и объединениям для проведения слетов, сборов, военно-спортивных лагерей, игр и состязаний, а также других мероприятий военно-патриотической направленности на безвозмездной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48"/>
            <a:ext cx="9174095" cy="51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3394900" y="3670157"/>
            <a:ext cx="676262" cy="324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3483476" y="3597864"/>
            <a:ext cx="676262" cy="324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4090" y="3126"/>
            <a:ext cx="65758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СТРУКТУРНАЯ СХЕМА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взаимодействия Минобороны России и ДОСААФ России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 Всероссийским военно-патриотическим движением «ЮНАРМИЯ»</a:t>
            </a:r>
          </a:p>
        </p:txBody>
      </p:sp>
      <p:sp>
        <p:nvSpPr>
          <p:cNvPr id="7" name="Поле 36"/>
          <p:cNvSpPr txBox="1">
            <a:spLocks noChangeArrowheads="1"/>
          </p:cNvSpPr>
          <p:nvPr/>
        </p:nvSpPr>
        <p:spPr bwMode="auto">
          <a:xfrm>
            <a:off x="62286" y="843558"/>
            <a:ext cx="261243" cy="14269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vert270" lIns="48298" tIns="24149" rIns="48298" bIns="24149"/>
          <a:lstStyle/>
          <a:p>
            <a:pPr algn="ctr" eaLnBrk="0" hangingPunct="0">
              <a:defRPr/>
            </a:pP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Федеральный   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уровень</a:t>
            </a:r>
            <a:endParaRPr lang="ru-RU" sz="1400" dirty="0">
              <a:solidFill>
                <a:srgbClr val="9A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оле 38"/>
          <p:cNvSpPr txBox="1">
            <a:spLocks noChangeArrowheads="1"/>
          </p:cNvSpPr>
          <p:nvPr/>
        </p:nvSpPr>
        <p:spPr bwMode="auto">
          <a:xfrm>
            <a:off x="251520" y="3867894"/>
            <a:ext cx="288032" cy="12756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vert270" lIns="48298" tIns="24149" rIns="48298" bIns="24149" anchor="ctr"/>
          <a:lstStyle/>
          <a:p>
            <a:pPr algn="ctr" eaLnBrk="0" hangingPunct="0">
              <a:defRPr/>
            </a:pP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Муниципальный уровень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50934" y="1280802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УК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 МО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02862" y="1280802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УППЗО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98780" y="1281389"/>
            <a:ext cx="864000" cy="378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ГУРЛС ВС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4790" y="1280802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ГОМУ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302862" y="1737366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УФП ВС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50934" y="1737330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ГУБП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4790" y="1737366"/>
            <a:ext cx="612000" cy="324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Виды, рода</a:t>
            </a:r>
            <a:r>
              <a:rPr kumimoji="0" lang="ru-RU" sz="105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ВС</a:t>
            </a: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1041327" y="1005738"/>
            <a:ext cx="1800000" cy="216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</a:rPr>
              <a:t>Минобороны России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99006" y="1737330"/>
            <a:ext cx="864000" cy="378000"/>
          </a:xfrm>
          <a:prstGeom prst="rect">
            <a:avLst/>
          </a:prstGeom>
          <a:solidFill>
            <a:srgbClr val="76923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Парк «Патриот»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029594" y="3518779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957586" y="3493700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3153666" y="2151390"/>
            <a:ext cx="432000" cy="0"/>
          </a:xfrm>
          <a:prstGeom prst="lin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 flipV="1">
            <a:off x="3117826" y="1580376"/>
            <a:ext cx="467736" cy="0"/>
          </a:xfrm>
          <a:prstGeom prst="lin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3585562" y="1582587"/>
            <a:ext cx="1588" cy="56700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613866" y="1489629"/>
            <a:ext cx="1119164" cy="2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AC9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Подразделение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 работе с ЮД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613865" y="2112726"/>
            <a:ext cx="1119165" cy="2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AC9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Подразделение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 работе с ЮД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3585762" y="1848683"/>
            <a:ext cx="690852" cy="4287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5122614" y="1989610"/>
            <a:ext cx="42736" cy="2363996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3332262" y="4086125"/>
            <a:ext cx="1588" cy="75600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1173610" y="4449420"/>
            <a:ext cx="3175012" cy="12054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1245618" y="4083918"/>
            <a:ext cx="2088000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3009906" y="4840002"/>
            <a:ext cx="324000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029594" y="3950827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957586" y="3925748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885578" y="3950827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latin typeface="Arial" charset="0"/>
              </a:rPr>
              <a:t>Соединения, воинские части</a:t>
            </a:r>
            <a:endParaRPr lang="ru-RU" sz="900" dirty="0">
              <a:latin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1029594" y="4353949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957586" y="4328869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885578" y="4299943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latin typeface="Arial" charset="0"/>
              </a:rPr>
              <a:t>Военные учебные заведения</a:t>
            </a:r>
            <a:endParaRPr lang="ru-RU" sz="900" dirty="0">
              <a:latin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029594" y="4760917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957586" y="4735838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900" dirty="0">
              <a:latin typeface="Arial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885578" y="4706911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latin typeface="Arial" charset="0"/>
              </a:rPr>
              <a:t>Военные комиссариаты субъектов Российской Федерации</a:t>
            </a:r>
            <a:endParaRPr lang="ru-RU" sz="900" dirty="0">
              <a:latin typeface="Arial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588224" y="1022602"/>
            <a:ext cx="1634482" cy="216000"/>
          </a:xfrm>
          <a:prstGeom prst="rect">
            <a:avLst/>
          </a:prstGeom>
          <a:solidFill>
            <a:srgbClr val="0D6D4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ДОСААФ России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498358" y="1300628"/>
            <a:ext cx="1814214" cy="436737"/>
          </a:xfrm>
          <a:prstGeom prst="rect">
            <a:avLst/>
          </a:prstGeom>
          <a:solidFill>
            <a:srgbClr val="0D6D4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Центральный совет ДОСААФ России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 flipH="1">
            <a:off x="5825102" y="1850827"/>
            <a:ext cx="986609" cy="2144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261824" y="1443909"/>
            <a:ext cx="1563278" cy="7497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>
              <a:defRPr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Главный штаб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Всероссийского движения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ahoma" pitchFamily="34" charset="0"/>
              </a:rPr>
              <a:t>«ЮНАРМИЯ»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741609" y="1808816"/>
            <a:ext cx="1751216" cy="4081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AC9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Организационно-методический координационный центр ДОСААФ России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 flipH="1">
            <a:off x="1173610" y="3057804"/>
            <a:ext cx="3088214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3384606" y="2734326"/>
            <a:ext cx="1588" cy="850998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48" name="Поле 37"/>
          <p:cNvSpPr txBox="1">
            <a:spLocks noChangeArrowheads="1"/>
          </p:cNvSpPr>
          <p:nvPr/>
        </p:nvSpPr>
        <p:spPr bwMode="auto">
          <a:xfrm>
            <a:off x="113326" y="2517744"/>
            <a:ext cx="282210" cy="1350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vert270" lIns="48298" tIns="24149" rIns="48298" bIns="24149"/>
          <a:lstStyle/>
          <a:p>
            <a:pPr algn="ctr" eaLnBrk="0" hangingPunct="0">
              <a:defRPr/>
            </a:pP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Региональный 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уровень</a:t>
            </a:r>
            <a:endParaRPr lang="ru-RU" sz="1400" dirty="0">
              <a:solidFill>
                <a:srgbClr val="9A00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flipH="1">
            <a:off x="1245618" y="2733768"/>
            <a:ext cx="2088000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3009906" y="3583116"/>
            <a:ext cx="324000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885578" y="3464773"/>
            <a:ext cx="2052000" cy="241103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latin typeface="Arial" charset="0"/>
              </a:rPr>
              <a:t>Объединения</a:t>
            </a:r>
            <a:endParaRPr lang="ru-RU" sz="900" dirty="0">
              <a:latin typeface="Arial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1137210" y="3150198"/>
            <a:ext cx="360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БФ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1533210" y="3150168"/>
            <a:ext cx="360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ЧФ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926878" y="3150168"/>
            <a:ext cx="360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err="1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КФл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2325778" y="3150198"/>
            <a:ext cx="360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ТОФ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912164" y="2924713"/>
            <a:ext cx="2154223" cy="187073"/>
          </a:xfrm>
          <a:prstGeom prst="roundRect">
            <a:avLst>
              <a:gd name="adj" fmla="val 0"/>
            </a:avLst>
          </a:prstGeom>
          <a:pattFill prst="dkUpDiag">
            <a:fgClr>
              <a:srgbClr val="708B39"/>
            </a:fgClr>
            <a:bgClr>
              <a:schemeClr val="bg1"/>
            </a:bgClr>
          </a:patt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1100" b="1" dirty="0" smtClean="0">
                <a:solidFill>
                  <a:srgbClr val="9A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Филиалы Парка «Патриот»</a:t>
            </a:r>
            <a:endParaRPr lang="ru-RU" sz="1100" b="1" dirty="0">
              <a:solidFill>
                <a:srgbClr val="9A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912163" y="2600707"/>
            <a:ext cx="396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ЗВО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1344211" y="2600677"/>
            <a:ext cx="396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ЮВО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776259" y="2600677"/>
            <a:ext cx="396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ЦВО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208307" y="2600677"/>
            <a:ext cx="396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ВВО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640355" y="2600677"/>
            <a:ext cx="396000" cy="270000"/>
          </a:xfrm>
          <a:prstGeom prst="roundRect">
            <a:avLst>
              <a:gd name="adj" fmla="val 0"/>
            </a:avLst>
          </a:prstGeom>
          <a:solidFill>
            <a:srgbClr val="FCF5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СФ</a:t>
            </a:r>
            <a:endParaRPr lang="ru-RU" sz="9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 flipH="1" flipV="1">
            <a:off x="6005609" y="3057804"/>
            <a:ext cx="806102" cy="24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4420630" y="2956128"/>
            <a:ext cx="1728000" cy="43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4348622" y="2895786"/>
            <a:ext cx="1728000" cy="43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4276614" y="2735707"/>
            <a:ext cx="1728000" cy="5381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Штабы </a:t>
            </a:r>
          </a:p>
          <a:p>
            <a:pPr algn="ctr" defTabSz="778974" eaLnBrk="0" hangingPunct="0">
              <a:defRPr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(региональные отделения) движения «ЮНАРМИЯ»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6523680" y="4002954"/>
            <a:ext cx="1792737" cy="405000"/>
          </a:xfrm>
          <a:prstGeom prst="roundRect">
            <a:avLst>
              <a:gd name="adj" fmla="val 0"/>
            </a:avLst>
          </a:prstGeom>
          <a:solidFill>
            <a:srgbClr val="0D6D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Местные отделения ДОСААФ России</a:t>
            </a:r>
            <a:endParaRPr lang="ru-RU" sz="11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523952" y="2571750"/>
            <a:ext cx="1792464" cy="405000"/>
          </a:xfrm>
          <a:prstGeom prst="roundRect">
            <a:avLst>
              <a:gd name="adj" fmla="val 0"/>
            </a:avLst>
          </a:prstGeom>
          <a:solidFill>
            <a:srgbClr val="0D6D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298" tIns="24149" rIns="48298" bIns="24149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 smtClean="0">
                <a:solidFill>
                  <a:schemeClr val="bg1"/>
                </a:solidFill>
                <a:latin typeface="Arial Narrow" pitchFamily="34" charset="0"/>
              </a:rPr>
              <a:t>Региональные отделения ДОСААФ России</a:t>
            </a: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6811712" y="2990286"/>
            <a:ext cx="1720729" cy="2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AC9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Координационно-методический центр ДОСААФ России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>
            <a:off x="5998226" y="4461960"/>
            <a:ext cx="8640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48298" tIns="24149" rIns="48298" bIns="24149"/>
          <a:lstStyle/>
          <a:p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6811712" y="4407954"/>
            <a:ext cx="1720729" cy="2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AC9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Учебно-методический центр </a:t>
            </a:r>
          </a:p>
          <a:p>
            <a:pPr algn="ctr" defTabSz="778974" eaLnBrk="0" hangingPunct="0">
              <a:defRPr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ДОСААФ России</a:t>
            </a: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4464176" y="4516002"/>
            <a:ext cx="1692000" cy="3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4392168" y="4461996"/>
            <a:ext cx="1692000" cy="3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4276614" y="4299942"/>
            <a:ext cx="1692000" cy="4069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8298" tIns="24149" rIns="48298" bIns="24149" anchor="ctr"/>
          <a:lstStyle/>
          <a:p>
            <a:pPr algn="ctr" defTabSz="778974" eaLnBrk="0" hangingPunct="0">
              <a:defRPr/>
            </a:pP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Юнармейские отряды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1325305" y="2147229"/>
            <a:ext cx="612000" cy="324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ЦСКА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26878" y="2427734"/>
            <a:ext cx="25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4481913" y="2193708"/>
            <a:ext cx="4065" cy="23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931188" y="2427734"/>
            <a:ext cx="0" cy="111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3585562" y="3543894"/>
            <a:ext cx="676262" cy="324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Филиалы ЦСКА</a:t>
            </a:r>
          </a:p>
        </p:txBody>
      </p:sp>
      <p:cxnSp>
        <p:nvCxnSpPr>
          <p:cNvPr id="90" name="Прямая соединительная линия 89"/>
          <p:cNvCxnSpPr>
            <a:endCxn id="87" idx="3"/>
          </p:cNvCxnSpPr>
          <p:nvPr/>
        </p:nvCxnSpPr>
        <p:spPr>
          <a:xfrm flipH="1">
            <a:off x="4261824" y="3388128"/>
            <a:ext cx="368170" cy="31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87" idx="3"/>
          </p:cNvCxnSpPr>
          <p:nvPr/>
        </p:nvCxnSpPr>
        <p:spPr>
          <a:xfrm flipH="1" flipV="1">
            <a:off x="4261824" y="3705894"/>
            <a:ext cx="440178" cy="59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74" idx="0"/>
          </p:cNvCxnSpPr>
          <p:nvPr/>
        </p:nvCxnSpPr>
        <p:spPr>
          <a:xfrm>
            <a:off x="1631305" y="2043529"/>
            <a:ext cx="0" cy="10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" y="7162"/>
            <a:ext cx="9174095" cy="51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480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СХЕМА 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A0000"/>
                </a:solidFill>
                <a:latin typeface="Arial Narrow" pitchFamily="34" charset="0"/>
              </a:rPr>
              <a:t>взаимодействия </a:t>
            </a: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Всероссийского военно-патриотического движения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«ЮНАРМИЯ» с общественными организациями и движениями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патриотической направленности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707905" y="2845311"/>
            <a:ext cx="5184576" cy="704697"/>
          </a:xfrm>
          <a:prstGeom prst="snip2DiagRect">
            <a:avLst>
              <a:gd name="adj1" fmla="val 0"/>
              <a:gd name="adj2" fmla="val 50000"/>
            </a:avLst>
          </a:prstGeom>
          <a:gradFill rotWithShape="1">
            <a:gsLst>
              <a:gs pos="46000">
                <a:srgbClr val="B49F00">
                  <a:alpha val="85000"/>
                </a:srgbClr>
              </a:gs>
              <a:gs pos="100000">
                <a:srgbClr val="F5EEB7">
                  <a:gamma/>
                  <a:tint val="5882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88900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Общероссийская общественная </a:t>
            </a:r>
          </a:p>
          <a:p>
            <a:pPr marL="88900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организация ветеранов Вооруженных Сил и </a:t>
            </a:r>
          </a:p>
          <a:p>
            <a:pPr marL="88900">
              <a:lnSpc>
                <a:spcPts val="1400"/>
              </a:lnSpc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ругие ветеранские организации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3707905" y="2151348"/>
            <a:ext cx="5184575" cy="492410"/>
          </a:xfrm>
          <a:prstGeom prst="snip2DiagRect">
            <a:avLst>
              <a:gd name="adj1" fmla="val 0"/>
              <a:gd name="adj2" fmla="val 50000"/>
            </a:avLst>
          </a:prstGeom>
          <a:gradFill rotWithShape="1">
            <a:gsLst>
              <a:gs pos="27000">
                <a:srgbClr val="C00000">
                  <a:alpha val="85000"/>
                </a:srgbClr>
              </a:gs>
              <a:gs pos="100000">
                <a:srgbClr val="BED979">
                  <a:gamma/>
                  <a:tint val="5882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tIns="72000" anchor="ctr"/>
          <a:lstStyle/>
          <a:p>
            <a:pPr>
              <a:lnSpc>
                <a:spcPts val="1400"/>
              </a:lnSpc>
              <a:defRPr/>
            </a:pPr>
            <a:r>
              <a:rPr lang="ru-RU" b="1" dirty="0">
                <a:solidFill>
                  <a:srgbClr val="FFFF00"/>
                </a:solidFill>
                <a:latin typeface="Arial Narrow" pitchFamily="34" charset="0"/>
              </a:rPr>
              <a:t>Российское </a:t>
            </a:r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 военно-историческое </a:t>
            </a:r>
            <a:r>
              <a:rPr lang="ru-RU" b="1" dirty="0">
                <a:solidFill>
                  <a:srgbClr val="FFFF00"/>
                </a:solidFill>
                <a:latin typeface="Arial Narrow" pitchFamily="34" charset="0"/>
              </a:rPr>
              <a:t>общество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2764245" y="1581640"/>
            <a:ext cx="6128235" cy="414046"/>
          </a:xfrm>
          <a:prstGeom prst="snip2DiagRect">
            <a:avLst>
              <a:gd name="adj1" fmla="val 0"/>
              <a:gd name="adj2" fmla="val 50000"/>
            </a:avLst>
          </a:prstGeom>
          <a:gradFill rotWithShape="1">
            <a:gsLst>
              <a:gs pos="35000">
                <a:srgbClr val="006C05">
                  <a:alpha val="85000"/>
                </a:srgbClr>
              </a:gs>
              <a:gs pos="100000">
                <a:srgbClr val="BED979">
                  <a:gamma/>
                  <a:tint val="5882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914400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Русское географическое общество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563888" y="3795886"/>
            <a:ext cx="5328592" cy="479226"/>
          </a:xfrm>
          <a:prstGeom prst="snip2DiagRect">
            <a:avLst>
              <a:gd name="adj1" fmla="val 0"/>
              <a:gd name="adj2" fmla="val 50000"/>
            </a:avLst>
          </a:prstGeom>
          <a:gradFill rotWithShape="1">
            <a:gsLst>
              <a:gs pos="46000">
                <a:schemeClr val="accent6">
                  <a:lumMod val="75000"/>
                </a:schemeClr>
              </a:gs>
              <a:gs pos="100000">
                <a:srgbClr val="F5EEB7">
                  <a:gamma/>
                  <a:tint val="5882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4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Российский союз молодежи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2627784" y="4515966"/>
            <a:ext cx="6264696" cy="443222"/>
          </a:xfrm>
          <a:prstGeom prst="snip2DiagRect">
            <a:avLst>
              <a:gd name="adj1" fmla="val 0"/>
              <a:gd name="adj2" fmla="val 50000"/>
            </a:avLst>
          </a:prstGeom>
          <a:gradFill rotWithShape="1">
            <a:gsLst>
              <a:gs pos="46000">
                <a:schemeClr val="tx2">
                  <a:lumMod val="60000"/>
                  <a:lumOff val="40000"/>
                </a:schemeClr>
              </a:gs>
              <a:gs pos="100000">
                <a:srgbClr val="F5EEB7">
                  <a:gamma/>
                  <a:tint val="5882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400"/>
              </a:lnSpc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Поисковое движение России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invGray">
          <a:xfrm rot="19268025">
            <a:off x="1249781" y="2034031"/>
            <a:ext cx="1493762" cy="37460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invGray">
          <a:xfrm rot="20511614">
            <a:off x="1784883" y="2403252"/>
            <a:ext cx="1493762" cy="37460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invGray">
          <a:xfrm rot="1664764">
            <a:off x="2017364" y="3449703"/>
            <a:ext cx="1493762" cy="37460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invGray">
          <a:xfrm rot="2795569">
            <a:off x="1543759" y="3878836"/>
            <a:ext cx="1120322" cy="499478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invGray">
          <a:xfrm>
            <a:off x="2123728" y="2835845"/>
            <a:ext cx="1493762" cy="374609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03023" y="2336083"/>
            <a:ext cx="5166792" cy="4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user\Мои документы\Олег\РАБОТА\ДОКУМЕНТЫ\Мероприятия\ЮНАРМЕЕЦ\эмблема новая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/>
          <a:stretch/>
        </p:blipFill>
        <p:spPr bwMode="auto">
          <a:xfrm>
            <a:off x="-84536" y="1207660"/>
            <a:ext cx="3384376" cy="270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39538" y="5147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7209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D4D4D"/>
                </a:solidFill>
              </a:rPr>
              <a:t>       </a:t>
            </a:r>
            <a:endParaRPr lang="ru-RU" sz="1600" dirty="0">
              <a:solidFill>
                <a:srgbClr val="9A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248" y="2862104"/>
            <a:ext cx="89289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9A0000"/>
                </a:solidFill>
                <a:latin typeface="Arial Narrow" pitchFamily="34" charset="0"/>
              </a:rPr>
              <a:t>     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В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1911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и 1912 годах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на Марсовом поле в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Петербурге проходили всероссийские смотры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молодежных строевых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дружин. В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1912 году по всей стране насчитывались сотни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тысяч юных дружинников и юных разведчиков, выходили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специальные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журналы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Documents and Settings\user\Рабочий стол\44682339_Poteshnuye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75200"/>
            <a:ext cx="2880319" cy="215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36512" y="1059582"/>
            <a:ext cx="9180512" cy="124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user\Рабочий стол\потешные.gif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8092" b="6597"/>
          <a:stretch/>
        </p:blipFill>
        <p:spPr bwMode="auto">
          <a:xfrm>
            <a:off x="4788024" y="3480271"/>
            <a:ext cx="3923927" cy="166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2748" y="1773857"/>
            <a:ext cx="5864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    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С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1911 года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подготовка 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к военной службе вводилась как обязательный предмет в начальных и средних учебных заведениях. На нее отводилось не менее 2 часов в неделю. В учебных заведениях организовывались строевые дружины и "команды юных разведчиков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"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4" name="Picture 4" descr="C:\Documents and Settings\user\Рабочий стол\потешные 3.gif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6610"/>
          <a:stretch/>
        </p:blipFill>
        <p:spPr bwMode="auto">
          <a:xfrm>
            <a:off x="431539" y="3312740"/>
            <a:ext cx="3708413" cy="180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059832" y="541874"/>
            <a:ext cx="5970272" cy="116877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59832" y="573528"/>
            <a:ext cx="582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</a:t>
            </a:r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«Завести в деревнях обучение детей в школах строю и гимнастике запасными и отставными унтер-офицерами за малую плату»</a:t>
            </a:r>
            <a:endParaRPr lang="en-US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  <a:latin typeface="Arial Narrow" pitchFamily="34" charset="0"/>
              </a:rPr>
              <a:t>Николай  </a:t>
            </a:r>
            <a:r>
              <a:rPr lang="en-US" b="1" i="1" dirty="0" smtClean="0">
                <a:solidFill>
                  <a:schemeClr val="bg1"/>
                </a:solidFill>
                <a:latin typeface="Arial Narrow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257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23896" y="14148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80618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D4D4D"/>
                </a:solidFill>
              </a:rPr>
              <a:t>       </a:t>
            </a:r>
            <a:endParaRPr lang="ru-RU" sz="1600" dirty="0">
              <a:solidFill>
                <a:srgbClr val="9A0000"/>
              </a:solidFill>
            </a:endParaRPr>
          </a:p>
        </p:txBody>
      </p:sp>
      <p:pic>
        <p:nvPicPr>
          <p:cNvPr id="11" name="Picture 6" descr="E:\a0fd0f988ba6d2b104998566d9571335460934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32" y="533895"/>
            <a:ext cx="2794994" cy="181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4" descr="E:\00f4906044b055a8dc00afb349f3332c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 flipH="1">
            <a:off x="47018" y="4065440"/>
            <a:ext cx="2004702" cy="107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ОСАВИАХИМ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4" y="85981"/>
            <a:ext cx="1095418" cy="118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8688" y="2463739"/>
            <a:ext cx="803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Системообразующие элементы военно-патриотического воспитания в СССР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 предвоенные годы 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1" y="4474613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воспитание во время службы в РККА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3111810"/>
            <a:ext cx="433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воспитание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 молодежных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организациях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409733"/>
            <a:ext cx="9132739" cy="34289"/>
          </a:xfrm>
          <a:prstGeom prst="rect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user\Рабочий стол\РККА.gif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18935"/>
            <a:ext cx="3907662" cy="231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706427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воспитание в системе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ОСАВИАХИМ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9" name="Picture 5" descr="E:\pr-kapkov-osv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1" t="8856" r="6766" b="15766"/>
          <a:stretch/>
        </p:blipFill>
        <p:spPr bwMode="auto">
          <a:xfrm>
            <a:off x="14437" y="2895787"/>
            <a:ext cx="2037283" cy="112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низ 25"/>
          <p:cNvSpPr/>
          <p:nvPr/>
        </p:nvSpPr>
        <p:spPr>
          <a:xfrm>
            <a:off x="4355976" y="3422454"/>
            <a:ext cx="444344" cy="270030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55976" y="4070526"/>
            <a:ext cx="444344" cy="337428"/>
          </a:xfrm>
          <a:prstGeom prst="downArrow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62927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       Вопросам военно-патриотического  воспитания молодежи в СССР уделялось неослабное внимание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119026" y="1363832"/>
            <a:ext cx="5965142" cy="83099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5892" y="1363832"/>
            <a:ext cx="58362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     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Важным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событием в деле патриотического воспитания молодежи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стало создание в 1927 году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Общества содействия обороне, авиационному и химическому строительству (ОСОАВИАХИМ)</a:t>
            </a:r>
          </a:p>
        </p:txBody>
      </p:sp>
    </p:spTree>
    <p:extLst>
      <p:ext uri="{BB962C8B-B14F-4D97-AF65-F5344CB8AC3E}">
        <p14:creationId xmlns:p14="http://schemas.microsoft.com/office/powerpoint/2010/main" val="2527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6358" y="1403654"/>
            <a:ext cx="865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B6B6B"/>
                </a:solidFill>
              </a:rPr>
              <a:t>       </a:t>
            </a:r>
            <a:endParaRPr lang="ru-RU" dirty="0">
              <a:solidFill>
                <a:srgbClr val="9A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14148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782" y="640889"/>
            <a:ext cx="87296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9A0000"/>
                </a:solidFill>
              </a:rPr>
              <a:t>       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В семидесятых годах получили активное развитие военно-спортивные игры «Зарница» и «Орленок».</a:t>
            </a:r>
            <a:r>
              <a:rPr lang="ru-RU" sz="1700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Первый </a:t>
            </a:r>
            <a:r>
              <a:rPr lang="ru-RU" sz="1700" dirty="0">
                <a:solidFill>
                  <a:srgbClr val="9A0000"/>
                </a:solidFill>
                <a:latin typeface="Arial Narrow" pitchFamily="34" charset="0"/>
              </a:rPr>
              <a:t>Всесоюзный слёт юнармейского движения состоялся в январе 1990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года.</a:t>
            </a:r>
            <a:r>
              <a:rPr lang="ru-RU" sz="1700" dirty="0">
                <a:solidFill>
                  <a:srgbClr val="6B6B6B"/>
                </a:solidFill>
                <a:latin typeface="Arial Narrow" pitchFamily="34" charset="0"/>
              </a:rPr>
              <a:t>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Слёт </a:t>
            </a:r>
            <a:r>
              <a:rPr lang="ru-RU" sz="1700" dirty="0">
                <a:solidFill>
                  <a:srgbClr val="9A0000"/>
                </a:solidFill>
                <a:latin typeface="Arial Narrow" pitchFamily="34" charset="0"/>
              </a:rPr>
              <a:t>утвердил Положение о Всесоюзном юнармейском движении и избрал командующим движения лётчика-космонавта дважды Героя Советского Союза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  Г.Т</a:t>
            </a:r>
            <a:r>
              <a:rPr lang="ru-RU" sz="1700" dirty="0">
                <a:solidFill>
                  <a:srgbClr val="9A0000"/>
                </a:solidFill>
                <a:latin typeface="Arial Narrow" pitchFamily="34" charset="0"/>
              </a:rPr>
              <a:t>.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Берегового</a:t>
            </a:r>
            <a:endParaRPr lang="ru-RU" sz="17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4" y="1826277"/>
            <a:ext cx="1690798" cy="153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 r="15067"/>
          <a:stretch/>
        </p:blipFill>
        <p:spPr bwMode="auto">
          <a:xfrm flipH="1">
            <a:off x="2769913" y="1793903"/>
            <a:ext cx="1672290" cy="152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user\Рабочий стол\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681" r="13634" b="11307"/>
          <a:stretch/>
        </p:blipFill>
        <p:spPr bwMode="auto">
          <a:xfrm>
            <a:off x="4572000" y="1826277"/>
            <a:ext cx="2376264" cy="152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:\ветераны и концепция\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8" y="1819630"/>
            <a:ext cx="2284212" cy="150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246698" y="3435847"/>
            <a:ext cx="8573774" cy="14773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243" y="3435846"/>
            <a:ext cx="83342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Георгий Тимофеевич Береговой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– участник Великой Отечественной войны. Совершил 186 боевых вылетов. В 1944 году удостоен звания Героя Советского Союза.</a:t>
            </a:r>
          </a:p>
          <a:p>
            <a:pPr indent="452438" algn="just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30 октября 1968 года совершил космический полет на корабле «Союз-3». Награжден второй медалью «Золотая Звезда» Героя Советского Союза.</a:t>
            </a:r>
          </a:p>
          <a:p>
            <a:pPr indent="452438" algn="just"/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С 1972 по 1991 год был командующим военно-спортивной игры «Орлёнок» </a:t>
            </a:r>
          </a:p>
        </p:txBody>
      </p:sp>
    </p:spTree>
    <p:extLst>
      <p:ext uri="{BB962C8B-B14F-4D97-AF65-F5344CB8AC3E}">
        <p14:creationId xmlns:p14="http://schemas.microsoft.com/office/powerpoint/2010/main" val="18290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клубы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" y="2023543"/>
            <a:ext cx="1621543" cy="100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20886" r="9615"/>
          <a:stretch/>
        </p:blipFill>
        <p:spPr bwMode="auto">
          <a:xfrm>
            <a:off x="142147" y="3259393"/>
            <a:ext cx="1621542" cy="110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user\Рабочий стол\26-03-2013_21-12-06\фото - 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5521" r="8688" b="53723"/>
          <a:stretch/>
        </p:blipFill>
        <p:spPr bwMode="auto">
          <a:xfrm>
            <a:off x="142144" y="757668"/>
            <a:ext cx="1621543" cy="102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251520" y="4489484"/>
            <a:ext cx="8627916" cy="56440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4501878"/>
            <a:ext cx="847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В настоящее время в Российской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Федерации действует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более 5 тысяч патриотических организаций,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из которых свыше 2 тысяч имеют военно-патриотическую направленность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9" name="Picture 5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48584"/>
            <a:ext cx="6793942" cy="363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91880" y="897564"/>
            <a:ext cx="4104456" cy="304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64315" y="51470"/>
            <a:ext cx="611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ВОСПИТАНИЕ МОЛОДЕЖИ</a:t>
            </a:r>
          </a:p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НА СОВРЕМЕННОМ ЭТАПЕ 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82439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СИСТЕМА РЕГИОНАЛЬНЫХ ЦЕНТРОВ ВОЕННО-ПАТРИОТИЧЕСКОГО ВОСПИТАНИЯ</a:t>
            </a:r>
            <a:endParaRPr lang="ru-RU" sz="1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8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>
            <a:off x="7740352" y="680438"/>
            <a:ext cx="1392388" cy="182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62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989338"/>
            <a:ext cx="5976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B6B6B"/>
                </a:solidFill>
              </a:rPr>
              <a:t> </a:t>
            </a: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Данная форма общественного объединения предполагает массовый характер. Общественное движение имеет своего лидера, общую систему ценностей, идеологию патриотизма, символику</a:t>
            </a:r>
            <a:endParaRPr lang="ru-RU" sz="17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651" y="3363838"/>
            <a:ext cx="603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ОРГАНИЗАЦИОННО-ПРАВОВАЯ ФОРМА – 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«ОБЩЕСТВЕННОЕ ДВИЖЕНИЕ»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4652" y="335292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ЦЕЛИ ЮНАРМЕЙСКОГО ДВИЖЕНИЯ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6" name="Picture 2" descr="http://t0.gstatic.com/images?q=tbn:ANd9GcSJvgJ9jp_OHupi2QUsDXcE_4698ID1hqCiIHwiFknZUsS0VcPb6g"/>
          <p:cNvPicPr>
            <a:picLocks noChangeAspect="1" noChangeArrowheads="1"/>
          </p:cNvPicPr>
          <p:nvPr/>
        </p:nvPicPr>
        <p:blipFill rotWithShape="1">
          <a:blip r:embed="rId3"/>
          <a:srcRect b="14422"/>
          <a:stretch/>
        </p:blipFill>
        <p:spPr bwMode="auto">
          <a:xfrm>
            <a:off x="104471" y="123478"/>
            <a:ext cx="2163273" cy="144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483768" y="1463899"/>
            <a:ext cx="63730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объединение и координация деятельности молодежных  организаций военно-патриотической направленности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поддержка в молодежной среде государственных и общественных инициатив, направленных на укрепление обороноспособности Российской Федерации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9" y="3075806"/>
            <a:ext cx="9129193" cy="1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>
            <a:off x="7974270" y="3306203"/>
            <a:ext cx="1169731" cy="149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Прямоугольник 13"/>
          <p:cNvSpPr/>
          <p:nvPr/>
        </p:nvSpPr>
        <p:spPr>
          <a:xfrm>
            <a:off x="2483767" y="790858"/>
            <a:ext cx="639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развитие и совершенствование системы военно-патриотического воспитания молодежи  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026" name="Picture 2" descr="C:\Documents and Settings\user\Рабочий стол\знамя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3724"/>
          <a:stretch/>
        </p:blipFill>
        <p:spPr bwMode="auto">
          <a:xfrm>
            <a:off x="110190" y="3363838"/>
            <a:ext cx="2157553" cy="16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4" t="20234" r="1666"/>
          <a:stretch/>
        </p:blipFill>
        <p:spPr bwMode="auto">
          <a:xfrm>
            <a:off x="104470" y="1726896"/>
            <a:ext cx="2163274" cy="149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92108"/>
            <a:ext cx="6840760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реализация государственной молодежной политики Российской Федерации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воспитание у молодежи чувства патриотизма, приверженности идеям интернационализма, дружбы и войскового товарищества, противодействия идеологии экстремизма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воспитание у юных граждан уважения к Вооруженным Силам России, формирование положительной мотивации к прохождению военной службы и всесторонняя подготовка юношей к исполнению воинского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долга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643758"/>
            <a:ext cx="6825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и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зучение истории страны и военно-исторического наследия Отечества, развитие краеведения, расширение знаний об истории и выдающихся людях «малой» Родины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развитие материально-технической базы военно-патриотического воспитания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пропаганда здорового образа жизни, укрепление физической закалки и выносливости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активное приобщение молодежи к военно-техническим знаниям и техническому творчеству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7842" y="141480"/>
            <a:ext cx="168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ЗАДАЧИ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85" y="3570651"/>
            <a:ext cx="317528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Мои документы\Олег\Дизайн\ФОТО ВСЕ\ПАТРИОТИКА\бАКАНАЧ КИРГИЗ 2014\IMG_5839 (800x53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0" y="33182"/>
            <a:ext cx="1736682" cy="121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Мои документы\Олег\Дизайн\ФОТО ВСЕ\ПАТРИОТИКА\бАКАНАЧ КИРГИЗ 2014\IMG_5966 (800x53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2616326"/>
            <a:ext cx="1709798" cy="119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P12602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17106" r="-1" b="15959"/>
          <a:stretch/>
        </p:blipFill>
        <p:spPr bwMode="auto">
          <a:xfrm>
            <a:off x="103308" y="3885038"/>
            <a:ext cx="1709798" cy="119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Мои документы\Олег\Дизайн\ФОТО ВСЕ\ПАТРИОТИКА\бАКАНАЧ КИРГИЗ 2014\DSC_2222 (800x53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" y="1320182"/>
            <a:ext cx="1740084" cy="121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 flipH="1">
            <a:off x="-1" y="2220445"/>
            <a:ext cx="958207" cy="116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7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06" y="3939902"/>
            <a:ext cx="317528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90" y="4495355"/>
            <a:ext cx="317528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01" y="2776543"/>
            <a:ext cx="317528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01" y="683187"/>
            <a:ext cx="307302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01" y="992935"/>
            <a:ext cx="307302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8" y="1851670"/>
            <a:ext cx="307302" cy="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" y="0"/>
            <a:ext cx="91327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18" y="141480"/>
            <a:ext cx="8229600" cy="560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НОРМАТИВНЫЕ ПРАВОВЫЕ АКТЫ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083" y="714630"/>
            <a:ext cx="8171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Указ Президента Российской Федерации от 29 октября 2015 г. «О создании Общероссийской общественно-государственной детско-юношеской организации «Российское движение школьников»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084" y="1236697"/>
            <a:ext cx="819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Поручение Президента Российской Федерации от 3 июня 2014 г. по итогам оперативного совещания Совета Безопасности Российской Федерации по вопросу «О мерах по совершенствованию военно-патриотического воспитания граждан Российской Федерации»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085" y="1984849"/>
            <a:ext cx="8224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Постановление Правительства Российской Федерации от 30 декабря 2015 г. «О государственной программе «Патриотическое воспитание граждан Российской Федерации на 2016-2020 годы»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086" y="2514478"/>
            <a:ext cx="812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Распоряжение Правительства Российской Федерации от 29 мая 2015 г. «Об утверждении Стратегии развития воспитания в Российской Федерации  до 2025 года»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251520" y="5057741"/>
            <a:ext cx="8870562" cy="3428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8086" y="2995087"/>
            <a:ext cx="8037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Распоряжение Правительства Российской Федерации от 29 ноября 2014 г.  «Об утверждении Основ государственной молодежной политики Российской Федерации до 2025 года»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8086" y="3510756"/>
            <a:ext cx="8080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Приказ Министра обороны Российской Федерации от 15 октября 2014 г. № 745 «Об утверждении порядка взаимодействия органов военного управления, соединений, воинских частей и организаций Вооруженных Сил Российской Федерации, при организации и проведении мероприятий по военно-патриотическому воспитанию  граждан Российской Федерации»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8087" y="4471819"/>
            <a:ext cx="804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Концепция развития и повышения эффективности патриотического  (военно-патриотического) воспитания в ДОСААФ России в 2016-2020 годах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5378" y="2430875"/>
            <a:ext cx="5149780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7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45"/>
          <a:stretch/>
        </p:blipFill>
        <p:spPr bwMode="auto">
          <a:xfrm flipH="1">
            <a:off x="19487" y="20678"/>
            <a:ext cx="660509" cy="76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4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738100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5" y="1275606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4" y="2031691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1" y="2517745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2356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9" y="3546412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0" y="4482516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: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-13629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flipV="1">
            <a:off x="52907" y="719545"/>
            <a:ext cx="9141183" cy="3428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7" y="4405519"/>
            <a:ext cx="7272808" cy="54370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ПРИОРИТЕТНЫЕ НАПРАВЛЕНИЯ ДЕЯТЕЛЬНОСТИ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0"/>
          <a:stretch/>
        </p:blipFill>
        <p:spPr bwMode="auto">
          <a:xfrm>
            <a:off x="7060572" y="796835"/>
            <a:ext cx="1749172" cy="104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91" y="2571750"/>
            <a:ext cx="1207576" cy="1084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15996"/>
          <a:stretch/>
        </p:blipFill>
        <p:spPr bwMode="auto">
          <a:xfrm>
            <a:off x="2518918" y="796836"/>
            <a:ext cx="2060376" cy="101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/>
          <a:stretch/>
        </p:blipFill>
        <p:spPr bwMode="auto">
          <a:xfrm>
            <a:off x="3197525" y="2573027"/>
            <a:ext cx="1877987" cy="105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5969" y="1894318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военно-патриотические, военно-исторические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клубы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1894318"/>
            <a:ext cx="45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профильные специализированные формирования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юнармейцев (юных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летчиков, моряков, десантников, танкистов,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другие)</a:t>
            </a:r>
          </a:p>
        </p:txBody>
      </p:sp>
      <p:pic>
        <p:nvPicPr>
          <p:cNvPr id="21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25511" r="17021" b="4766"/>
          <a:stretch/>
        </p:blipFill>
        <p:spPr bwMode="auto">
          <a:xfrm>
            <a:off x="611560" y="796835"/>
            <a:ext cx="1450963" cy="99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E:\клубы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43" y="2581202"/>
            <a:ext cx="1758105" cy="106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619672" y="85993"/>
            <a:ext cx="7272808" cy="5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УЧАСТНИКИ ЮНАРМЕЙСКОГО ДВИЖЕНИЯ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1648" y="359786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посты у Вечного огня, обелисков,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мемориалов, участие в воинских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р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итуалах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4417" y="3646166"/>
            <a:ext cx="3769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в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сероссийские молодежные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спартакиады по военно-прикладным видам спорта, сдача норм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ГТО   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7" name="Picture 2" descr="http://media.baltinfo.ru/photo/new/4228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7711" y="789552"/>
            <a:ext cx="1470133" cy="105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4948365" y="1894318"/>
            <a:ext cx="182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поисковые отряды </a:t>
            </a:r>
            <a:endParaRPr lang="ru-RU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1"/>
          <a:srcRect t="13333" r="10209" b="6667"/>
          <a:stretch/>
        </p:blipFill>
        <p:spPr bwMode="auto">
          <a:xfrm>
            <a:off x="666823" y="2573027"/>
            <a:ext cx="1975281" cy="1027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3528" y="3597864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в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сероссийские молодежные военно-патриотические игры, олимпиады, конкурсы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5648" y="2420606"/>
            <a:ext cx="517031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32441" y="8747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383384" y="4299942"/>
            <a:ext cx="8653112" cy="66985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6">
                  <a:alpha val="87000"/>
                  <a:lumMod val="97000"/>
                </a:schemeClr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7879" y="4346550"/>
            <a:ext cx="8757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6B6B6B"/>
                </a:solidFill>
              </a:rPr>
              <a:t>        </a:t>
            </a: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</a:rPr>
              <a:t>Формы работы, используемые Движением, помогут молодежи в </a:t>
            </a:r>
            <a:r>
              <a:rPr lang="ru-RU" sz="1500" dirty="0">
                <a:solidFill>
                  <a:schemeClr val="bg1"/>
                </a:solidFill>
                <a:latin typeface="Arial Narrow" pitchFamily="34" charset="0"/>
              </a:rPr>
              <a:t>самореализации, </a:t>
            </a: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</a:rPr>
              <a:t>овладении первоначальными навыками военной подготовки, физическом совершенствовании, изучении и сохранении военной истории России </a:t>
            </a:r>
            <a:endParaRPr lang="ru-RU" sz="15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1196</Words>
  <Application>Microsoft Office PowerPoint</Application>
  <PresentationFormat>Экран (16:9)</PresentationFormat>
  <Paragraphs>174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НОРМАТИВНЫЕ ПРАВОВЫЕ АКТЫ</vt:lpstr>
      <vt:lpstr>ПРИОРИТЕТНЫЕ 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Edgar</cp:lastModifiedBy>
  <cp:revision>229</cp:revision>
  <cp:lastPrinted>2016-04-11T09:49:54Z</cp:lastPrinted>
  <dcterms:created xsi:type="dcterms:W3CDTF">2016-02-04T07:46:41Z</dcterms:created>
  <dcterms:modified xsi:type="dcterms:W3CDTF">2016-04-21T14:18:56Z</dcterms:modified>
</cp:coreProperties>
</file>